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9.png" ContentType="image/png"/>
  <Override PartName="/ppt/media/image24.png" ContentType="image/png"/>
  <Override PartName="/ppt/media/image23.png" ContentType="image/png"/>
  <Override PartName="/ppt/media/image22.png" ContentType="image/png"/>
  <Override PartName="/ppt/media/image21.png" ContentType="image/png"/>
  <Override PartName="/ppt/media/image19.png" ContentType="image/png"/>
  <Override PartName="/ppt/media/image17.png" ContentType="image/png"/>
  <Override PartName="/ppt/media/image16.png" ContentType="image/png"/>
  <Override PartName="/ppt/media/image49.jpeg" ContentType="image/jpeg"/>
  <Override PartName="/ppt/media/image14.png" ContentType="image/png"/>
  <Override PartName="/ppt/media/image1.jpeg" ContentType="image/jpeg"/>
  <Override PartName="/ppt/media/image10.png" ContentType="image/png"/>
  <Override PartName="/ppt/media/image2.jpeg" ContentType="image/jpeg"/>
  <Override PartName="/ppt/media/image20.png" ContentType="image/png"/>
  <Override PartName="/ppt/media/image15.png" ContentType="image/png"/>
  <Override PartName="/ppt/media/image3.jpeg" ContentType="image/jpeg"/>
  <Override PartName="/ppt/media/image30.png" ContentType="image/png"/>
  <Override PartName="/ppt/media/image37.jpeg" ContentType="image/jpeg"/>
  <Override PartName="/ppt/media/image25.png" ContentType="image/png"/>
  <Override PartName="/ppt/media/image42.jpeg" ContentType="image/jpeg"/>
  <Override PartName="/ppt/media/image4.jpeg" ContentType="image/jpeg"/>
  <Override PartName="/ppt/media/image36.png" ContentType="image/png"/>
  <Override PartName="/ppt/media/image34.png" ContentType="image/png"/>
  <Override PartName="/ppt/media/image40.jpeg" ContentType="image/jpeg"/>
  <Override PartName="/ppt/media/image44.jpeg" ContentType="image/jpeg"/>
  <Override PartName="/ppt/media/image9.png" ContentType="image/png"/>
  <Override PartName="/ppt/media/image32.png" ContentType="image/png"/>
  <Override PartName="/ppt/media/image41.jpeg" ContentType="image/jpeg"/>
  <Override PartName="/ppt/media/image45.jpeg" ContentType="image/jpeg"/>
  <Override PartName="/ppt/media/image43.jpeg" ContentType="image/jpeg"/>
  <Override PartName="/ppt/media/image35.png" ContentType="image/png"/>
  <Override PartName="/ppt/media/image5.jpeg" ContentType="image/jpeg"/>
  <Override PartName="/ppt/media/image26.jpeg" ContentType="image/jpeg"/>
  <Override PartName="/ppt/media/image33.png" ContentType="image/png"/>
  <Override PartName="/ppt/media/image46.jpeg" ContentType="image/jpeg"/>
  <Override PartName="/ppt/media/image47.jpeg" ContentType="image/jpeg"/>
  <Override PartName="/ppt/media/image48.jpeg" ContentType="image/jpeg"/>
  <Override PartName="/ppt/media/image31.png" ContentType="image/png"/>
  <Override PartName="/ppt/media/image12.png" ContentType="image/png"/>
  <Override PartName="/ppt/media/image39.jpeg" ContentType="image/jpeg"/>
  <Override PartName="/ppt/media/image8.jpeg" ContentType="image/jpeg"/>
  <Override PartName="/ppt/media/image11.png" ContentType="image/png"/>
  <Override PartName="/ppt/media/image38.jpeg" ContentType="image/jpeg"/>
  <Override PartName="/ppt/media/image1.wmf" ContentType="image/x-wmf"/>
  <Override PartName="/ppt/media/image7.jpeg" ContentType="image/jpeg"/>
  <Override PartName="/ppt/media/image28.jpeg" ContentType="image/jpeg"/>
  <Override PartName="/ppt/media/image13.png" ContentType="image/png"/>
  <Override PartName="/ppt/media/image18.png" ContentType="image/png"/>
  <Override PartName="/ppt/media/image6.jpeg" ContentType="image/jpeg"/>
  <Override PartName="/ppt/media/image27.jpeg" ContentType="image/jpeg"/>
  <Override PartName="/ppt/embeddings/oleObject1.docx" ContentType="application/vnd.openxmlformats-officedocument.wordprocessingml.document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_rels/slide18.xml.rels" ContentType="application/vnd.openxmlformats-package.relationships+xml"/>
  <Override PartName="/ppt/slides/_rels/slide22.xml.rels" ContentType="application/vnd.openxmlformats-package.relationships+xml"/>
  <Override PartName="/ppt/slides/_rels/slide1.xml.rels" ContentType="application/vnd.openxmlformats-package.relationships+xml"/>
  <Override PartName="/ppt/slides/_rels/slide85.xml.rels" ContentType="application/vnd.openxmlformats-package.relationships+xml"/>
  <Override PartName="/ppt/slides/_rels/slide32.xml.rels" ContentType="application/vnd.openxmlformats-package.relationships+xml"/>
  <Override PartName="/ppt/slides/_rels/slide57.xml.rels" ContentType="application/vnd.openxmlformats-package.relationships+xml"/>
  <Override PartName="/ppt/slides/_rels/slide6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9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17.xml.rels" ContentType="application/vnd.openxmlformats-package.relationships+xml"/>
  <Override PartName="/ppt/slides/_rels/slide21.xml.rels" ContentType="application/vnd.openxmlformats-package.relationships+xml"/>
  <Override PartName="/ppt/slides/_rels/slide26.xml.rels" ContentType="application/vnd.openxmlformats-package.relationships+xml"/>
  <Override PartName="/ppt/slides/_rels/slide2.xml.rels" ContentType="application/vnd.openxmlformats-package.relationships+xml"/>
  <Override PartName="/ppt/slides/_rels/slide8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3.xml.rels" ContentType="application/vnd.openxmlformats-package.relationships+xml"/>
  <Override PartName="/ppt/slides/_rels/slide79.xml.rels" ContentType="application/vnd.openxmlformats-package.relationships+xml"/>
  <Override PartName="/ppt/slides/_rels/slide83.xml.rels" ContentType="application/vnd.openxmlformats-package.relationships+xml"/>
  <Override PartName="/ppt/slides/_rels/slide30.xml.rels" ContentType="application/vnd.openxmlformats-package.relationships+xml"/>
  <Override PartName="/ppt/slides/_rels/slide95.xml.rels" ContentType="application/vnd.openxmlformats-package.relationships+xml"/>
  <Override PartName="/ppt/slides/_rels/slide88.xml.rels" ContentType="application/vnd.openxmlformats-package.relationships+xml"/>
  <Override PartName="/ppt/slides/_rels/slide73.xml.rels" ContentType="application/vnd.openxmlformats-package.relationships+xml"/>
  <Override PartName="/ppt/slides/_rels/slide69.xml.rels" ContentType="application/vnd.openxmlformats-package.relationships+xml"/>
  <Override PartName="/ppt/slides/_rels/slide96.xml.rels" ContentType="application/vnd.openxmlformats-package.relationships+xml"/>
  <Override PartName="/ppt/slides/_rels/slide8.xml.rels" ContentType="application/vnd.openxmlformats-package.relationships+xml"/>
  <Override PartName="/ppt/slides/_rels/slide43.xml.rels" ContentType="application/vnd.openxmlformats-package.relationships+xml"/>
  <Override PartName="/ppt/slides/_rels/slide84.xml.rels" ContentType="application/vnd.openxmlformats-package.relationships+xml"/>
  <Override PartName="/ppt/slides/_rels/slide31.xml.rels" ContentType="application/vnd.openxmlformats-package.relationships+xml"/>
  <Override PartName="/ppt/slides/_rels/slide91.xml.rels" ContentType="application/vnd.openxmlformats-package.relationships+xml"/>
  <Override PartName="/ppt/slides/_rels/slide99.xml.rels" ContentType="application/vnd.openxmlformats-package.relationships+xml"/>
  <Override PartName="/ppt/slides/_rels/slide50.xml.rels" ContentType="application/vnd.openxmlformats-package.relationships+xml"/>
  <Override PartName="/ppt/slides/_rels/slide92.xml.rels" ContentType="application/vnd.openxmlformats-package.relationships+xml"/>
  <Override PartName="/ppt/slides/_rels/slide90.xml.rels" ContentType="application/vnd.openxmlformats-package.relationships+xml"/>
  <Override PartName="/ppt/slides/_rels/slide98.xml.rels" ContentType="application/vnd.openxmlformats-package.relationships+xml"/>
  <Override PartName="/ppt/slides/_rels/slide45.xml.rels" ContentType="application/vnd.openxmlformats-package.relationships+xml"/>
  <Override PartName="/ppt/slides/_rels/slide97.xml.rels" ContentType="application/vnd.openxmlformats-package.relationships+xml"/>
  <Override PartName="/ppt/slides/_rels/slide9.xml.rels" ContentType="application/vnd.openxmlformats-package.relationships+xml"/>
  <Override PartName="/ppt/slides/_rels/slide44.xml.rels" ContentType="application/vnd.openxmlformats-package.relationships+xml"/>
  <Override PartName="/ppt/slides/_rels/slide41.xml.rels" ContentType="application/vnd.openxmlformats-package.relationships+xml"/>
  <Override PartName="/ppt/slides/_rels/slide6.xml.rels" ContentType="application/vnd.openxmlformats-package.relationships+xml"/>
  <Override PartName="/ppt/slides/_rels/slide49.xml.rels" ContentType="application/vnd.openxmlformats-package.relationships+xml"/>
  <Override PartName="/ppt/slides/_rels/slide34.xml.rels" ContentType="application/vnd.openxmlformats-package.relationships+xml"/>
  <Override PartName="/ppt/slides/_rels/slide7.xml.rels" ContentType="application/vnd.openxmlformats-package.relationships+xml"/>
  <Override PartName="/ppt/slides/_rels/slide42.xml.rels" ContentType="application/vnd.openxmlformats-package.relationships+xml"/>
  <Override PartName="/ppt/slides/_rels/slide35.xml.rels" ContentType="application/vnd.openxmlformats-package.relationships+xml"/>
  <Override PartName="/ppt/slides/_rels/slide51.xml.rels" ContentType="application/vnd.openxmlformats-package.relationships+xml"/>
  <Override PartName="/ppt/slides/_rels/slide63.xml.rels" ContentType="application/vnd.openxmlformats-package.relationships+xml"/>
  <Override PartName="/ppt/slides/_rels/slide47.xml.rels" ContentType="application/vnd.openxmlformats-package.relationships+xml"/>
  <Override PartName="/ppt/slides/_rels/slide54.xml.rels" ContentType="application/vnd.openxmlformats-package.relationships+xml"/>
  <Override PartName="/ppt/slides/_rels/slide4.xml.rels" ContentType="application/vnd.openxmlformats-package.relationships+xml"/>
  <Override PartName="/ppt/slides/_rels/slide15.xml.rels" ContentType="application/vnd.openxmlformats-package.relationships+xml"/>
  <Override PartName="/ppt/slides/_rels/slide39.xml.rels" ContentType="application/vnd.openxmlformats-package.relationships+xml"/>
  <Override PartName="/ppt/slides/_rels/slide80.xml.rels" ContentType="application/vnd.openxmlformats-package.relationships+xml"/>
  <Override PartName="/ppt/slides/_rels/slide102.xml.rels" ContentType="application/vnd.openxmlformats-package.relationships+xml"/>
  <Override PartName="/ppt/slides/_rels/slide11.xml.rels" ContentType="application/vnd.openxmlformats-package.relationships+xml"/>
  <Override PartName="/ppt/slides/_rels/slide101.xml.rels" ContentType="application/vnd.openxmlformats-package.relationships+xml"/>
  <Override PartName="/ppt/slides/_rels/slide78.xml.rels" ContentType="application/vnd.openxmlformats-package.relationships+xml"/>
  <Override PartName="/ppt/slides/_rels/slide94.xml.rels" ContentType="application/vnd.openxmlformats-package.relationships+xml"/>
  <Override PartName="/ppt/slides/_rels/slide48.xml.rels" ContentType="application/vnd.openxmlformats-package.relationships+xml"/>
  <Override PartName="/ppt/slides/_rels/slide55.xml.rels" ContentType="application/vnd.openxmlformats-package.relationships+xml"/>
  <Override PartName="/ppt/slides/_rels/slide64.xml.rels" ContentType="application/vnd.openxmlformats-package.relationships+xml"/>
  <Override PartName="/ppt/slides/_rels/slide5.xml.rels" ContentType="application/vnd.openxmlformats-package.relationships+xml"/>
  <Override PartName="/ppt/slides/_rels/slide40.xml.rels" ContentType="application/vnd.openxmlformats-package.relationships+xml"/>
  <Override PartName="/ppt/slides/_rels/slide81.xml.rels" ContentType="application/vnd.openxmlformats-package.relationships+xml"/>
  <Override PartName="/ppt/slides/_rels/slide65.xml.rels" ContentType="application/vnd.openxmlformats-package.relationships+xml"/>
  <Override PartName="/ppt/slides/_rels/slide103.xml.rels" ContentType="application/vnd.openxmlformats-package.relationships+xml"/>
  <Override PartName="/ppt/slides/_rels/slide58.xml.rels" ContentType="application/vnd.openxmlformats-package.relationships+xml"/>
  <Override PartName="/ppt/slides/_rels/slide104.xml.rels" ContentType="application/vnd.openxmlformats-package.relationships+xml"/>
  <Override PartName="/ppt/slides/_rels/slide74.xml.rels" ContentType="application/vnd.openxmlformats-package.relationships+xml"/>
  <Override PartName="/ppt/slides/_rels/slide12.xml.rels" ContentType="application/vnd.openxmlformats-package.relationships+xml"/>
  <Override PartName="/ppt/slides/_rels/slide53.xml.rels" ContentType="application/vnd.openxmlformats-package.relationships+xml"/>
  <Override PartName="/ppt/slides/_rels/slide46.xml.rels" ContentType="application/vnd.openxmlformats-package.relationships+xml"/>
  <Override PartName="/ppt/slides/_rels/slide62.xml.rels" ContentType="application/vnd.openxmlformats-package.relationships+xml"/>
  <Override PartName="/ppt/slides/_rels/slide72.xml.rels" ContentType="application/vnd.openxmlformats-package.relationships+xml"/>
  <Override PartName="/ppt/slides/_rels/slide68.xml.rels" ContentType="application/vnd.openxmlformats-package.relationships+xml"/>
  <Override PartName="/ppt/slides/_rels/slide52.xml.rels" ContentType="application/vnd.openxmlformats-package.relationships+xml"/>
  <Override PartName="/ppt/slides/_rels/slide76.xml.rels" ContentType="application/vnd.openxmlformats-package.relationships+xml"/>
  <Override PartName="/ppt/slides/_rels/slide13.xml.rels" ContentType="application/vnd.openxmlformats-package.relationships+xml"/>
  <Override PartName="/ppt/slides/_rels/slide38.xml.rels" ContentType="application/vnd.openxmlformats-package.relationships+xml"/>
  <Override PartName="/ppt/slides/_rels/slide89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87.xml.rels" ContentType="application/vnd.openxmlformats-package.relationships+xml"/>
  <Override PartName="/ppt/slides/_rels/slide3.xml.rels" ContentType="application/vnd.openxmlformats-package.relationships+xml"/>
  <Override PartName="/ppt/slides/_rels/slide36.xml.rels" ContentType="application/vnd.openxmlformats-package.relationships+xml"/>
  <Override PartName="/ppt/slides/_rels/slide70.xml.rels" ContentType="application/vnd.openxmlformats-package.relationships+xml"/>
  <Override PartName="/ppt/slides/_rels/slide100.xml.rels" ContentType="application/vnd.openxmlformats-package.relationships+xml"/>
  <Override PartName="/ppt/slides/_rels/slide77.xml.rels" ContentType="application/vnd.openxmlformats-package.relationships+xml"/>
  <Override PartName="/ppt/slides/_rels/slide67.xml.rels" ContentType="application/vnd.openxmlformats-package.relationships+xml"/>
  <Override PartName="/ppt/slides/_rels/slide71.xml.rels" ContentType="application/vnd.openxmlformats-package.relationships+xml"/>
  <Override PartName="/ppt/slides/_rels/slide93.xml.rels" ContentType="application/vnd.openxmlformats-package.relationships+xml"/>
  <Override PartName="/ppt/slides/_rels/slide66.xml.rels" ContentType="application/vnd.openxmlformats-package.relationships+xml"/>
  <Override PartName="/ppt/slides/_rels/slide75.xml.rels" ContentType="application/vnd.openxmlformats-package.relationships+xml"/>
  <Override PartName="/ppt/slides/_rels/slide56.xml.rels" ContentType="application/vnd.openxmlformats-package.relationships+xml"/>
  <Override PartName="/ppt/slides/_rels/slide60.xml.rels" ContentType="application/vnd.openxmlformats-package.relationships+xml"/>
  <Override PartName="/ppt/slides/_rels/slide82.xml.rels" ContentType="application/vnd.openxmlformats-package.relationships+xml"/>
  <Override PartName="/ppt/slides/_rels/slide59.xml.rels" ContentType="application/vnd.openxmlformats-package.relationships+xml"/>
  <Override PartName="/ppt/slides/_rels/slide10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49.xml" ContentType="application/vnd.openxmlformats-officedocument.presentationml.slide+xml"/>
  <Override PartName="/ppt/slides/slide102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4.xml" ContentType="application/vnd.openxmlformats-officedocument.presentationml.slide+xml"/>
  <Override PartName="/ppt/slides/slide9.xml" ContentType="application/vnd.openxmlformats-officedocument.presentationml.slide+xml"/>
  <Override PartName="/ppt/slides/slide16.xml" ContentType="application/vnd.openxmlformats-officedocument.presentationml.slide+xml"/>
  <Override PartName="/ppt/slides/slide81.xml" ContentType="application/vnd.openxmlformats-officedocument.presentationml.slide+xml"/>
  <Override PartName="/ppt/slides/slide48.xml" ContentType="application/vnd.openxmlformats-officedocument.presentationml.slide+xml"/>
  <Override PartName="/ppt/slides/slide101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43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80.xml" ContentType="application/vnd.openxmlformats-officedocument.presentationml.slide+xml"/>
  <Override PartName="/ppt/slides/slide47.xml" ContentType="application/vnd.openxmlformats-officedocument.presentationml.slide+xml"/>
  <Override PartName="/ppt/slides/slide100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2.xml" ContentType="application/vnd.openxmlformats-officedocument.presentationml.slide+xml"/>
  <Override PartName="/ppt/slides/slide7.xml" ContentType="application/vnd.openxmlformats-officedocument.presentationml.slide+xml"/>
  <Override PartName="/ppt/slides/slide14.xml" ContentType="application/vnd.openxmlformats-officedocument.presentationml.slide+xml"/>
  <Override PartName="/ppt/slides/slide41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70.xml" ContentType="application/vnd.openxmlformats-officedocument.presentationml.slide+xml"/>
  <Override PartName="/ppt/slides/slide69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40.xml" ContentType="application/vnd.openxmlformats-officedocument.presentationml.slide+xml"/>
  <Override PartName="/ppt/slides/slide64.xml" ContentType="application/vnd.openxmlformats-officedocument.presentationml.slide+xml"/>
  <Override PartName="/ppt/slides/slide99.xml" ContentType="application/vnd.openxmlformats-officedocument.presentationml.slide+xml"/>
  <Override PartName="/ppt/slides/slide62.xml" ContentType="application/vnd.openxmlformats-officedocument.presentationml.slide+xml"/>
  <Override PartName="/ppt/slides/slide87.xml" ContentType="application/vnd.openxmlformats-officedocument.presentationml.slide+xml"/>
  <Override PartName="/ppt/slides/slide78.xml" ContentType="application/vnd.openxmlformats-officedocument.presentationml.slide+xml"/>
  <Override PartName="/ppt/slides/slide103.xml" ContentType="application/vnd.openxmlformats-officedocument.presentationml.slide+xml"/>
  <Override PartName="/ppt/slides/slide95.xml" ContentType="application/vnd.openxmlformats-officedocument.presentationml.slide+xml"/>
  <Override PartName="/ppt/slides/slide63.xml" ContentType="application/vnd.openxmlformats-officedocument.presentationml.slide+xml"/>
  <Override PartName="/ppt/slides/slide98.xml" ContentType="application/vnd.openxmlformats-officedocument.presentationml.slide+xml"/>
  <Override PartName="/ppt/slides/slide61.xml" ContentType="application/vnd.openxmlformats-officedocument.presentationml.slide+xml"/>
  <Override PartName="/ppt/slides/slide86.xml" ContentType="application/vnd.openxmlformats-officedocument.presentationml.slide+xml"/>
  <Override PartName="/ppt/slides/slide97.xml" ContentType="application/vnd.openxmlformats-officedocument.presentationml.slide+xml"/>
  <Override PartName="/ppt/slides/slide60.xml" ContentType="application/vnd.openxmlformats-officedocument.presentationml.slide+xml"/>
  <Override PartName="/ppt/slides/slide85.xml" ContentType="application/vnd.openxmlformats-officedocument.presentationml.slide+xml"/>
  <Override PartName="/ppt/slides/slide96.xml" ContentType="application/vnd.openxmlformats-officedocument.presentationml.slide+xml"/>
  <Override PartName="/ppt/slides/slide104.xml" ContentType="application/vnd.openxmlformats-officedocument.presentationml.slide+xml"/>
  <Override PartName="/ppt/slides/slide89.xml" ContentType="application/vnd.openxmlformats-officedocument.presentationml.slide+xml"/>
  <Override PartName="/ppt/slides/slide88.xml" ContentType="application/vnd.openxmlformats-officedocument.presentationml.slide+xml"/>
  <Override PartName="/ppt/slides/slide79.xml" ContentType="application/vnd.openxmlformats-officedocument.presentationml.slide+xml"/>
  <Override PartName="/ppt/slides/slide29.xml" ContentType="application/vnd.openxmlformats-officedocument.presentationml.slide+xml"/>
  <Override PartName="/ppt/slides/slide94.xml" ContentType="application/vnd.openxmlformats-officedocument.presentationml.slide+xml"/>
  <Override PartName="/ppt/slides/slide28.xml" ContentType="application/vnd.openxmlformats-officedocument.presentationml.slide+xml"/>
  <Override PartName="/ppt/slides/slide93.xml" ContentType="application/vnd.openxmlformats-officedocument.presentationml.slide+xml"/>
  <Override PartName="/ppt/slides/slide92.xml" ContentType="application/vnd.openxmlformats-officedocument.presentationml.slide+xml"/>
  <Override PartName="/ppt/slides/slide27.xml" ContentType="application/vnd.openxmlformats-officedocument.presentationml.slide+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s/slide9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59.xml" ContentType="application/vnd.openxmlformats-officedocument.presentationml.slide+xml"/>
  <Override PartName="/ppt/slides/slide21.xml" ContentType="application/vnd.openxmlformats-officedocument.presentationml.slide+xml"/>
  <Override PartName="/ppt/slides/slide58.xml" ContentType="application/vnd.openxmlformats-officedocument.presentationml.slide+xml"/>
  <Override PartName="/ppt/slides/slide19.xml" ContentType="application/vnd.openxmlformats-officedocument.presentationml.slide+xml"/>
  <Override PartName="/ppt/slides/slide84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18.xml" ContentType="application/vnd.openxmlformats-officedocument.presentationml.slide+xml"/>
  <Override PartName="/ppt/slides/slide83.xml" ContentType="application/vnd.openxmlformats-officedocument.presentationml.slide+xml"/>
  <Override PartName="/ppt/slides/slide17.xml" ContentType="application/vnd.openxmlformats-officedocument.presentationml.slide+xml"/>
  <Override PartName="/ppt/slides/slide8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7" r:id="rId84"/>
    <p:sldId id="338" r:id="rId85"/>
    <p:sldId id="339" r:id="rId86"/>
    <p:sldId id="340" r:id="rId87"/>
    <p:sldId id="341" r:id="rId88"/>
    <p:sldId id="342" r:id="rId89"/>
    <p:sldId id="343" r:id="rId90"/>
    <p:sldId id="344" r:id="rId91"/>
    <p:sldId id="345" r:id="rId92"/>
    <p:sldId id="346" r:id="rId93"/>
    <p:sldId id="347" r:id="rId94"/>
    <p:sldId id="348" r:id="rId95"/>
    <p:sldId id="349" r:id="rId96"/>
    <p:sldId id="350" r:id="rId97"/>
    <p:sldId id="351" r:id="rId98"/>
    <p:sldId id="352" r:id="rId99"/>
    <p:sldId id="353" r:id="rId100"/>
    <p:sldId id="354" r:id="rId101"/>
    <p:sldId id="355" r:id="rId102"/>
    <p:sldId id="356" r:id="rId103"/>
    <p:sldId id="357" r:id="rId104"/>
    <p:sldId id="358" r:id="rId105"/>
    <p:sldId id="359" r:id="rId10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100" Type="http://schemas.openxmlformats.org/officeDocument/2006/relationships/slide" Target="slides/slide98.xml"/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slide" Target="slides/slide102.xml"/><Relationship Id="rId105" Type="http://schemas.openxmlformats.org/officeDocument/2006/relationships/slide" Target="slides/slide103.xml"/><Relationship Id="rId106" Type="http://schemas.openxmlformats.org/officeDocument/2006/relationships/slide" Target="slides/slide10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edit the title text format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D5A9990D-6DB4-4E8B-A7DB-72C339834B48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3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5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25.png"/><Relationship Id="rId1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37.jpeg"/><Relationship Id="rId2" Type="http://schemas.openxmlformats.org/officeDocument/2006/relationships/image" Target="../media/image38.jpe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39.jpeg"/><Relationship Id="rId2" Type="http://schemas.openxmlformats.org/officeDocument/2006/relationships/image" Target="../media/image40.jpeg"/><Relationship Id="rId3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41.jpeg"/><Relationship Id="rId2" Type="http://schemas.openxmlformats.org/officeDocument/2006/relationships/slideLayout" Target="../slideLayouts/slideLayout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42.jpeg"/><Relationship Id="rId2" Type="http://schemas.openxmlformats.org/officeDocument/2006/relationships/image" Target="../media/image43.jpeg"/><Relationship Id="rId3" Type="http://schemas.openxmlformats.org/officeDocument/2006/relationships/image" Target="../media/image44.jpeg"/><Relationship Id="rId4" Type="http://schemas.openxmlformats.org/officeDocument/2006/relationships/image" Target="../media/image45.jpeg"/><Relationship Id="rId5" Type="http://schemas.openxmlformats.org/officeDocument/2006/relationships/image" Target="../media/image46.jpeg"/><Relationship Id="rId6" Type="http://schemas.openxmlformats.org/officeDocument/2006/relationships/slideLayout" Target="../slideLayouts/slideLayout5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slideLayout" Target="../slideLayouts/slideLayout5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image" Target="../media/image48.jpeg"/><Relationship Id="rId2" Type="http://schemas.openxmlformats.org/officeDocument/2006/relationships/image" Target="../media/image49.jpeg"/><Relationship Id="rId3" Type="http://schemas.openxmlformats.org/officeDocument/2006/relationships/slideLayout" Target="../slideLayouts/slideLayout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1447920" y="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TextShape 2"/>
          <p:cNvSpPr txBox="1"/>
          <p:nvPr/>
        </p:nvSpPr>
        <p:spPr>
          <a:xfrm>
            <a:off x="1603440" y="247320"/>
            <a:ext cx="60386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Chapter 7</a:t>
            </a:r>
            <a:br/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Chemical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2803680" y="2479680"/>
            <a:ext cx="18396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>
            <a:off x="533160" y="2286000"/>
            <a:ext cx="2590200" cy="2104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5"/>
          <p:cNvSpPr/>
          <p:nvPr/>
        </p:nvSpPr>
        <p:spPr>
          <a:xfrm>
            <a:off x="737280" y="6324480"/>
            <a:ext cx="777168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Map: Introductory Chemistry (Tro) https://chem.libretexts.org/@go/page/45050 (accessed Mar 25, 2022).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6" name="" descr=""/>
          <p:cNvPicPr/>
          <p:nvPr/>
        </p:nvPicPr>
        <p:blipFill>
          <a:blip r:embed="rId1"/>
          <a:stretch/>
        </p:blipFill>
        <p:spPr>
          <a:xfrm>
            <a:off x="5041080" y="1475280"/>
            <a:ext cx="3636360" cy="4848840"/>
          </a:xfrm>
          <a:prstGeom prst="rect">
            <a:avLst/>
          </a:prstGeom>
          <a:ln>
            <a:noFill/>
          </a:ln>
        </p:spPr>
      </p:pic>
      <p:sp>
        <p:nvSpPr>
          <p:cNvPr id="47" name="TextShape 6"/>
          <p:cNvSpPr txBox="1"/>
          <p:nvPr/>
        </p:nvSpPr>
        <p:spPr>
          <a:xfrm>
            <a:off x="851040" y="2594520"/>
            <a:ext cx="3335400" cy="191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Michael Stogsdill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Mott Community College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 118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Introductory Chemistry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88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Combustion of Methane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533520" y="4442760"/>
            <a:ext cx="8153280" cy="1904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Methane gas burns to produce carbon dioxide gas and gaseous water.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Whenever something burns it combines with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8" name="" descr=""/>
          <p:cNvPicPr/>
          <p:nvPr/>
        </p:nvPicPr>
        <p:blipFill>
          <a:blip r:embed="rId1"/>
          <a:stretch/>
        </p:blipFill>
        <p:spPr>
          <a:xfrm>
            <a:off x="2362320" y="1295280"/>
            <a:ext cx="4572000" cy="29847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228" dur="indefinite" restart="never" nodeType="tmRoot">
          <p:childTnLst>
            <p:seq>
              <p:cTn id="229" dur="indefinite" nodeType="mainSeq">
                <p:childTnLst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4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9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Single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 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Displacement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42" name="TextShape 2"/>
          <p:cNvSpPr txBox="1"/>
          <p:nvPr/>
        </p:nvSpPr>
        <p:spPr>
          <a:xfrm>
            <a:off x="762120" y="1294920"/>
            <a:ext cx="7772400" cy="4496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Reactions that involve one atom displacing another and replacing it in a compound.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the reaction Zn(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+ 2 HCl(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ZnCl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), the atom Zn displaces H from the compound.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Other examples of displacement reactions are: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Fe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Al(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Fe(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Al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Na(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+ 2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2 NaOH(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50" dur="indefinite" restart="never" nodeType="tmRoot">
          <p:childTnLst>
            <p:seq>
              <p:cTn id="2451" dur="indefinite" nodeType="mainSeq">
                <p:childTnLst>
                  <p:par>
                    <p:cTn id="2452" fill="hold">
                      <p:stCondLst>
                        <p:cond delay="indefinite"/>
                      </p:stCondLst>
                      <p:childTnLst>
                        <p:par>
                          <p:cTn id="2453" fill="hold">
                            <p:stCondLst>
                              <p:cond delay="0"/>
                            </p:stCondLst>
                            <p:childTnLst>
                              <p:par>
                                <p:cTn id="24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56" dur="500"/>
                                        <p:tgtEl>
                                          <p:spTgt spid="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7" fill="hold">
                      <p:stCondLst>
                        <p:cond delay="indefinite"/>
                      </p:stCondLst>
                      <p:childTnLst>
                        <p:par>
                          <p:cTn id="2458" fill="hold">
                            <p:stCondLst>
                              <p:cond delay="0"/>
                            </p:stCondLst>
                            <p:childTnLst>
                              <p:par>
                                <p:cTn id="24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61" dur="500"/>
                                        <p:tgtEl>
                                          <p:spTgt spid="4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2" fill="hold">
                      <p:stCondLst>
                        <p:cond delay="indefinite"/>
                      </p:stCondLst>
                      <p:childTnLst>
                        <p:par>
                          <p:cTn id="2463" fill="hold">
                            <p:stCondLst>
                              <p:cond delay="0"/>
                            </p:stCondLst>
                            <p:childTnLst>
                              <p:par>
                                <p:cTn id="24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66" dur="500"/>
                                        <p:tgtEl>
                                          <p:spTgt spid="4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7" fill="hold">
                      <p:stCondLst>
                        <p:cond delay="indefinite"/>
                      </p:stCondLst>
                      <p:childTnLst>
                        <p:par>
                          <p:cTn id="2468" fill="hold">
                            <p:stCondLst>
                              <p:cond delay="0"/>
                            </p:stCondLst>
                            <p:childTnLst>
                              <p:par>
                                <p:cTn id="24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71" dur="500"/>
                                        <p:tgtEl>
                                          <p:spTgt spid="4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2" fill="hold">
                      <p:stCondLst>
                        <p:cond delay="indefinite"/>
                      </p:stCondLst>
                      <p:childTnLst>
                        <p:par>
                          <p:cTn id="2473" fill="hold">
                            <p:stCondLst>
                              <p:cond delay="0"/>
                            </p:stCondLst>
                            <p:childTnLst>
                              <p:par>
                                <p:cTn id="24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76" dur="500"/>
                                        <p:tgtEl>
                                          <p:spTgt spid="4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Displacement of Copper by Zinc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44" name="Formula 2"/>
              <p:cNvSpPr txBox="1"/>
              <p:nvPr/>
            </p:nvSpPr>
            <p:spPr>
              <a:xfrm>
                <a:off x="1600200" y="1392480"/>
                <a:ext cx="5943600" cy="574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Zn</m:t>
                    </m:r>
                    <m:r>
                      <m:t xml:space="preserve">(</m:t>
                    </m:r>
                    <m:r>
                      <m:t xml:space="preserve">s</m:t>
                    </m:r>
                    <m:r>
                      <m:t xml:space="preserve">)</m:t>
                    </m:r>
                    <m:r>
                      <m:t xml:space="preserve">+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CuCl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(</m:t>
                    </m:r>
                    <m:r>
                      <m:rPr>
                        <m:lit/>
                        <m:nor/>
                      </m:rPr>
                      <m:t xml:space="preserve">aq</m:t>
                    </m:r>
                    <m:r>
                      <m:t xml:space="preserve">)</m:t>
                    </m:r>
                    <m:r>
                      <m:t xml:space="preserve">→</m:t>
                    </m:r>
                    <m:r>
                      <m:rPr>
                        <m:lit/>
                        <m:nor/>
                      </m:rPr>
                      <m:t xml:space="preserve"> Cu</m:t>
                    </m:r>
                    <m:r>
                      <m:t xml:space="preserve">(</m:t>
                    </m:r>
                    <m:r>
                      <m:t xml:space="preserve">s</m:t>
                    </m:r>
                    <m:r>
                      <m:t xml:space="preserve">)</m:t>
                    </m:r>
                    <m:r>
                      <m:t xml:space="preserve">+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ZnCl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  <p:pic>
        <p:nvPicPr>
          <p:cNvPr id="445" name="" descr=""/>
          <p:cNvPicPr/>
          <p:nvPr/>
        </p:nvPicPr>
        <p:blipFill>
          <a:blip r:embed="rId1"/>
          <a:stretch/>
        </p:blipFill>
        <p:spPr>
          <a:xfrm>
            <a:off x="2590920" y="2362320"/>
            <a:ext cx="4419360" cy="36986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TextShape 1"/>
          <p:cNvSpPr txBox="1"/>
          <p:nvPr/>
        </p:nvSpPr>
        <p:spPr>
          <a:xfrm>
            <a:off x="685800" y="21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Double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 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Displacement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47" name="TextShape 2"/>
          <p:cNvSpPr txBox="1"/>
          <p:nvPr/>
        </p:nvSpPr>
        <p:spPr>
          <a:xfrm>
            <a:off x="685800" y="1612440"/>
            <a:ext cx="7772400" cy="4267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Two ionic compounds exchange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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3200" spc="-1" strike="noStrike" baseline="50000">
                <a:solidFill>
                  <a:srgbClr val="000000"/>
                </a:solidFill>
                <a:latin typeface="FreeSerif"/>
                <a:ea typeface="FreeSerif"/>
              </a:rPr>
              <a:t>⊖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 A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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</a:t>
            </a:r>
            <a:r>
              <a:rPr b="0" lang="en-US" sz="3200" spc="-1" strike="noStrike" baseline="50000">
                <a:solidFill>
                  <a:srgbClr val="000000"/>
                </a:solidFill>
                <a:latin typeface="FreeSerif"/>
                <a:ea typeface="FreeSerif"/>
              </a:rPr>
              <a:t>⊖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3200" spc="-1" strike="noStrike" baseline="33000">
                <a:solidFill>
                  <a:srgbClr val="000000"/>
                </a:solidFill>
                <a:latin typeface="D050000L"/>
                <a:ea typeface="D050000L"/>
              </a:rPr>
              <a:t>⊕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</a:t>
            </a:r>
            <a:r>
              <a:rPr b="0" lang="en-US" sz="3200" spc="-1" strike="noStrike" baseline="33000">
                <a:solidFill>
                  <a:srgbClr val="000000"/>
                </a:solidFill>
                <a:latin typeface="utkal"/>
                <a:ea typeface="utkal"/>
              </a:rPr>
              <a:t>⊖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+ A</a:t>
            </a:r>
            <a:r>
              <a:rPr b="0" lang="en-US" sz="3200" spc="-1" strike="noStrike" baseline="33000">
                <a:solidFill>
                  <a:srgbClr val="000000"/>
                </a:solidFill>
                <a:latin typeface="utkal"/>
                <a:ea typeface="utkal"/>
              </a:rPr>
              <a:t>⊕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3200" spc="-1" strike="noStrike" baseline="33000">
                <a:solidFill>
                  <a:srgbClr val="000000"/>
                </a:solidFill>
                <a:latin typeface="utkal"/>
                <a:ea typeface="utkal"/>
              </a:rPr>
              <a:t>⊖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May be followed by decomposition of one of the products to make a gas.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Precipitation, acid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–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base, and gas evolving reactions are also double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displacement reactions.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77" dur="indefinite" restart="never" nodeType="tmRoot">
          <p:childTnLst>
            <p:seq>
              <p:cTn id="2478" dur="indefinite" nodeType="mainSeq">
                <p:childTnLst>
                  <p:par>
                    <p:cTn id="2479" fill="hold">
                      <p:stCondLst>
                        <p:cond delay="indefinite"/>
                      </p:stCondLst>
                      <p:childTnLst>
                        <p:par>
                          <p:cTn id="2480" fill="hold">
                            <p:stCondLst>
                              <p:cond delay="0"/>
                            </p:stCondLst>
                            <p:childTnLst>
                              <p:par>
                                <p:cTn id="24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83" dur="500"/>
                                        <p:tgtEl>
                                          <p:spTgt spid="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4" fill="hold">
                      <p:stCondLst>
                        <p:cond delay="indefinite"/>
                      </p:stCondLst>
                      <p:childTnLst>
                        <p:par>
                          <p:cTn id="2485" fill="hold">
                            <p:stCondLst>
                              <p:cond delay="0"/>
                            </p:stCondLst>
                            <p:childTnLst>
                              <p:par>
                                <p:cTn id="24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88" dur="500"/>
                                        <p:tgtEl>
                                          <p:spTgt spid="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9" fill="hold">
                      <p:stCondLst>
                        <p:cond delay="indefinite"/>
                      </p:stCondLst>
                      <p:childTnLst>
                        <p:par>
                          <p:cTn id="2490" fill="hold">
                            <p:stCondLst>
                              <p:cond delay="0"/>
                            </p:stCondLst>
                            <p:childTnLst>
                              <p:par>
                                <p:cTn id="249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493" dur="500"/>
                                        <p:tgtEl>
                                          <p:spTgt spid="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4" fill="hold">
                      <p:stCondLst>
                        <p:cond delay="indefinite"/>
                      </p:stCondLst>
                      <p:childTnLst>
                        <p:par>
                          <p:cTn id="2495" fill="hold">
                            <p:stCondLst>
                              <p:cond delay="0"/>
                            </p:stCondLst>
                            <p:childTnLst>
                              <p:par>
                                <p:cTn id="24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98" dur="500"/>
                                        <p:tgtEl>
                                          <p:spTgt spid="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Examples of Double Displacement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49" name="TextShape 2"/>
          <p:cNvSpPr txBox="1"/>
          <p:nvPr/>
        </p:nvSpPr>
        <p:spPr>
          <a:xfrm>
            <a:off x="304920" y="1981080"/>
            <a:ext cx="853416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 algn="ctr">
              <a:spcBef>
                <a:spcPts val="697"/>
              </a:spcBef>
              <a:spcAft>
                <a:spcPts val="3498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CaCO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NaCl(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spcAft>
                <a:spcPts val="3498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Ba(NO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spcAft>
                <a:spcPts val="3498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Li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LiCl(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499" dur="indefinite" restart="never" nodeType="tmRoot">
          <p:childTnLst>
            <p:seq>
              <p:cTn id="2500" dur="indefinite" nodeType="mainSeq">
                <p:childTnLst>
                  <p:par>
                    <p:cTn id="2501" fill="hold">
                      <p:stCondLst>
                        <p:cond delay="indefinite"/>
                      </p:stCondLst>
                      <p:childTnLst>
                        <p:par>
                          <p:cTn id="2502" fill="hold">
                            <p:stCondLst>
                              <p:cond delay="0"/>
                            </p:stCondLst>
                            <p:childTnLst>
                              <p:par>
                                <p:cTn id="25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05" dur="500"/>
                                        <p:tgtEl>
                                          <p:spTgt spid="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6" fill="hold">
                      <p:stCondLst>
                        <p:cond delay="indefinite"/>
                      </p:stCondLst>
                      <p:childTnLst>
                        <p:par>
                          <p:cTn id="2507" fill="hold">
                            <p:stCondLst>
                              <p:cond delay="0"/>
                            </p:stCondLst>
                            <p:childTnLst>
                              <p:par>
                                <p:cTn id="25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10" dur="500"/>
                                        <p:tgtEl>
                                          <p:spTgt spid="4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1" fill="hold">
                      <p:stCondLst>
                        <p:cond delay="indefinite"/>
                      </p:stCondLst>
                      <p:childTnLst>
                        <p:par>
                          <p:cTn id="2512" fill="hold">
                            <p:stCondLst>
                              <p:cond delay="0"/>
                            </p:stCondLst>
                            <p:childTnLst>
                              <p:par>
                                <p:cTn id="25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15" dur="500"/>
                                        <p:tgtEl>
                                          <p:spTgt spid="4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TextShape 1"/>
          <p:cNvSpPr txBox="1"/>
          <p:nvPr/>
        </p:nvSpPr>
        <p:spPr>
          <a:xfrm>
            <a:off x="685800" y="304560"/>
            <a:ext cx="7772400" cy="1447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Practice—Classify the Following Reactions as Synthesis, Decomposition, Single Displacement, or Double Displacement.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1" name="TextShape 2"/>
          <p:cNvSpPr txBox="1"/>
          <p:nvPr/>
        </p:nvSpPr>
        <p:spPr>
          <a:xfrm>
            <a:off x="380520" y="1981080"/>
            <a:ext cx="84582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 algn="ctr">
              <a:spcBef>
                <a:spcPts val="799"/>
              </a:spcBef>
              <a:spcAft>
                <a:spcPts val="4000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3 Mg(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+ 2 FeCl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3 MgCl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+ 2 Fe(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spcAft>
                <a:spcPts val="4000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spcAft>
                <a:spcPts val="4000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3 KOH(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K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+ 3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52" name="Formula 3"/>
              <p:cNvSpPr txBox="1"/>
              <p:nvPr/>
            </p:nvSpPr>
            <p:spPr>
              <a:xfrm>
                <a:off x="1600200" y="5347440"/>
                <a:ext cx="6324480" cy="673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CaCO</m:t>
                        </m:r>
                      </m:e>
                      <m:sub>
                        <m:r>
                          <m:t xml:space="preserve">3</m:t>
                        </m:r>
                      </m:sub>
                    </m:sSub>
                    <m:r>
                      <m:t xml:space="preserve">(</m:t>
                    </m:r>
                    <m:r>
                      <m:t xml:space="preserve">s</m:t>
                    </m:r>
                    <m:r>
                      <m:t xml:space="preserve">)</m:t>
                    </m:r>
                    <m:acc>
                      <m:accPr>
                        <m:chr m:val="⃗"/>
                      </m:accPr>
                      <m:e>
                        <m:r>
                          <m:rPr>
                            <m:lit/>
                            <m:nor/>
                          </m:rPr>
                          <m:t xml:space="preserve">heat</m:t>
                        </m:r>
                      </m:e>
                    </m:acc>
                    <m:r>
                      <m:rPr>
                        <m:lit/>
                        <m:nor/>
                      </m:rPr>
                      <m:t xml:space="preserve"> CaO</m:t>
                    </m:r>
                    <m:r>
                      <m:t xml:space="preserve">(</m:t>
                    </m:r>
                    <m:r>
                      <m:t xml:space="preserve">s</m:t>
                    </m:r>
                    <m:r>
                      <m:t xml:space="preserve">)</m:t>
                    </m:r>
                    <m:r>
                      <m:t xml:space="preserve">+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CO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(</m:t>
                    </m:r>
                    <m:r>
                      <m:t xml:space="preserve">g</m:t>
                    </m:r>
                    <m:r>
                      <m:t xml:space="preserve">)</m:t>
                    </m:r>
                  </m:oMath>
                </a14:m>
              </a:p>
            </p:txBody>
          </p:sp>
        </mc:Choice>
        <mc:Fallback/>
      </mc:AlternateContent>
      <p:sp>
        <p:nvSpPr>
          <p:cNvPr id="453" name="CustomShape 4"/>
          <p:cNvSpPr/>
          <p:nvPr/>
        </p:nvSpPr>
        <p:spPr>
          <a:xfrm>
            <a:off x="3183840" y="2595240"/>
            <a:ext cx="27165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Single Displacement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4" name="CustomShape 5"/>
          <p:cNvSpPr/>
          <p:nvPr/>
        </p:nvSpPr>
        <p:spPr>
          <a:xfrm>
            <a:off x="3900600" y="3734280"/>
            <a:ext cx="13510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Synthesis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5" name="CustomShape 6"/>
          <p:cNvSpPr/>
          <p:nvPr/>
        </p:nvSpPr>
        <p:spPr>
          <a:xfrm>
            <a:off x="3119400" y="4836240"/>
            <a:ext cx="28339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Double Displacement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6" name="CustomShape 7"/>
          <p:cNvSpPr/>
          <p:nvPr/>
        </p:nvSpPr>
        <p:spPr>
          <a:xfrm>
            <a:off x="3546720" y="5899680"/>
            <a:ext cx="2046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Decomposition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516" dur="indefinite" restart="never" nodeType="tmRoot">
          <p:childTnLst>
            <p:seq>
              <p:cTn id="2517" dur="indefinite" nodeType="mainSeq">
                <p:childTnLst>
                  <p:par>
                    <p:cTn id="2518" fill="hold">
                      <p:stCondLst>
                        <p:cond delay="indefinite"/>
                      </p:stCondLst>
                      <p:childTnLst>
                        <p:par>
                          <p:cTn id="2519" fill="hold">
                            <p:stCondLst>
                              <p:cond delay="0"/>
                            </p:stCondLst>
                            <p:childTnLst>
                              <p:par>
                                <p:cTn id="25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22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3" fill="hold">
                      <p:stCondLst>
                        <p:cond delay="indefinite"/>
                      </p:stCondLst>
                      <p:childTnLst>
                        <p:par>
                          <p:cTn id="2524" fill="hold">
                            <p:stCondLst>
                              <p:cond delay="0"/>
                            </p:stCondLst>
                            <p:childTnLst>
                              <p:par>
                                <p:cTn id="252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27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8" fill="hold">
                      <p:stCondLst>
                        <p:cond delay="indefinite"/>
                      </p:stCondLst>
                      <p:childTnLst>
                        <p:par>
                          <p:cTn id="2529" fill="hold">
                            <p:stCondLst>
                              <p:cond delay="0"/>
                            </p:stCondLst>
                            <p:childTnLst>
                              <p:par>
                                <p:cTn id="253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32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3" fill="hold">
                      <p:stCondLst>
                        <p:cond delay="indefinite"/>
                      </p:stCondLst>
                      <p:childTnLst>
                        <p:par>
                          <p:cTn id="2534" fill="hold">
                            <p:stCondLst>
                              <p:cond delay="0"/>
                            </p:stCondLst>
                            <p:childTnLst>
                              <p:par>
                                <p:cTn id="253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537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79920"/>
            <a:ext cx="7772400" cy="7621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Combustion of Methane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228600" y="838080"/>
            <a:ext cx="8610480" cy="1828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Methane gas burns to produce carbon dioxide gas and gaseous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Whenever something burns it combines with 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81" name="Group 3"/>
          <p:cNvGrpSpPr/>
          <p:nvPr/>
        </p:nvGrpSpPr>
        <p:grpSpPr>
          <a:xfrm>
            <a:off x="990720" y="3451320"/>
            <a:ext cx="1067400" cy="1067400"/>
            <a:chOff x="990720" y="3451320"/>
            <a:chExt cx="1067400" cy="1067400"/>
          </a:xfrm>
        </p:grpSpPr>
        <p:grpSp>
          <p:nvGrpSpPr>
            <p:cNvPr id="82" name="Group 4"/>
            <p:cNvGrpSpPr/>
            <p:nvPr/>
          </p:nvGrpSpPr>
          <p:grpSpPr>
            <a:xfrm>
              <a:off x="990720" y="4064040"/>
              <a:ext cx="401040" cy="454680"/>
              <a:chOff x="990720" y="4064040"/>
              <a:chExt cx="401040" cy="454680"/>
            </a:xfrm>
          </p:grpSpPr>
          <p:sp>
            <p:nvSpPr>
              <p:cNvPr id="83" name="CustomShape 5"/>
              <p:cNvSpPr/>
              <p:nvPr/>
            </p:nvSpPr>
            <p:spPr>
              <a:xfrm>
                <a:off x="1006200" y="4068720"/>
                <a:ext cx="36792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4" name="CustomShape 6"/>
              <p:cNvSpPr/>
              <p:nvPr/>
            </p:nvSpPr>
            <p:spPr>
              <a:xfrm>
                <a:off x="990720" y="406404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85" name="Group 7"/>
            <p:cNvGrpSpPr/>
            <p:nvPr/>
          </p:nvGrpSpPr>
          <p:grpSpPr>
            <a:xfrm>
              <a:off x="1657080" y="3451320"/>
              <a:ext cx="401040" cy="454680"/>
              <a:chOff x="1657080" y="3451320"/>
              <a:chExt cx="401040" cy="454680"/>
            </a:xfrm>
          </p:grpSpPr>
          <p:sp>
            <p:nvSpPr>
              <p:cNvPr id="86" name="CustomShape 8"/>
              <p:cNvSpPr/>
              <p:nvPr/>
            </p:nvSpPr>
            <p:spPr>
              <a:xfrm>
                <a:off x="1690200" y="3459240"/>
                <a:ext cx="288360" cy="34272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87" name="CustomShape 9"/>
              <p:cNvSpPr/>
              <p:nvPr/>
            </p:nvSpPr>
            <p:spPr>
              <a:xfrm>
                <a:off x="1657080" y="345132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88" name="Group 10"/>
            <p:cNvGrpSpPr/>
            <p:nvPr/>
          </p:nvGrpSpPr>
          <p:grpSpPr>
            <a:xfrm>
              <a:off x="1163520" y="3581280"/>
              <a:ext cx="748800" cy="749520"/>
              <a:chOff x="1163520" y="3581280"/>
              <a:chExt cx="748800" cy="749520"/>
            </a:xfrm>
          </p:grpSpPr>
          <p:sp>
            <p:nvSpPr>
              <p:cNvPr id="89" name="CustomShape 11"/>
              <p:cNvSpPr/>
              <p:nvPr/>
            </p:nvSpPr>
            <p:spPr>
              <a:xfrm>
                <a:off x="1163520" y="3581280"/>
                <a:ext cx="748800" cy="749520"/>
              </a:xfrm>
              <a:prstGeom prst="ellipse">
                <a:avLst/>
              </a:prstGeom>
              <a:blipFill rotWithShape="0">
                <a:blip r:embed="rId1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0" name="CustomShape 12"/>
              <p:cNvSpPr/>
              <p:nvPr/>
            </p:nvSpPr>
            <p:spPr>
              <a:xfrm>
                <a:off x="1345680" y="3728880"/>
                <a:ext cx="38412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f95ab7"/>
                    </a:solidFill>
                    <a:latin typeface="Times New Roman"/>
                  </a:rPr>
                  <a:t>C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91" name="Group 13"/>
            <p:cNvGrpSpPr/>
            <p:nvPr/>
          </p:nvGrpSpPr>
          <p:grpSpPr>
            <a:xfrm>
              <a:off x="1066680" y="3454560"/>
              <a:ext cx="401040" cy="454680"/>
              <a:chOff x="1066680" y="3454560"/>
              <a:chExt cx="401040" cy="454680"/>
            </a:xfrm>
          </p:grpSpPr>
          <p:sp>
            <p:nvSpPr>
              <p:cNvPr id="92" name="CustomShape 14"/>
              <p:cNvSpPr/>
              <p:nvPr/>
            </p:nvSpPr>
            <p:spPr>
              <a:xfrm>
                <a:off x="1082160" y="3459240"/>
                <a:ext cx="36792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3" name="CustomShape 15"/>
              <p:cNvSpPr/>
              <p:nvPr/>
            </p:nvSpPr>
            <p:spPr>
              <a:xfrm>
                <a:off x="1066680" y="345456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94" name="Group 16"/>
            <p:cNvGrpSpPr/>
            <p:nvPr/>
          </p:nvGrpSpPr>
          <p:grpSpPr>
            <a:xfrm>
              <a:off x="1599840" y="3987720"/>
              <a:ext cx="401040" cy="454680"/>
              <a:chOff x="1599840" y="3987720"/>
              <a:chExt cx="401040" cy="454680"/>
            </a:xfrm>
          </p:grpSpPr>
          <p:sp>
            <p:nvSpPr>
              <p:cNvPr id="95" name="CustomShape 17"/>
              <p:cNvSpPr/>
              <p:nvPr/>
            </p:nvSpPr>
            <p:spPr>
              <a:xfrm>
                <a:off x="1615320" y="3992400"/>
                <a:ext cx="36792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96" name="CustomShape 18"/>
              <p:cNvSpPr/>
              <p:nvPr/>
            </p:nvSpPr>
            <p:spPr>
              <a:xfrm>
                <a:off x="1599840" y="398772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97" name="Group 19"/>
          <p:cNvGrpSpPr/>
          <p:nvPr/>
        </p:nvGrpSpPr>
        <p:grpSpPr>
          <a:xfrm>
            <a:off x="2133360" y="3575160"/>
            <a:ext cx="1837080" cy="679320"/>
            <a:chOff x="2133360" y="3575160"/>
            <a:chExt cx="1837080" cy="679320"/>
          </a:xfrm>
        </p:grpSpPr>
        <p:grpSp>
          <p:nvGrpSpPr>
            <p:cNvPr id="98" name="Group 20"/>
            <p:cNvGrpSpPr/>
            <p:nvPr/>
          </p:nvGrpSpPr>
          <p:grpSpPr>
            <a:xfrm>
              <a:off x="3373560" y="3657600"/>
              <a:ext cx="596880" cy="596880"/>
              <a:chOff x="3373560" y="3657600"/>
              <a:chExt cx="596880" cy="596880"/>
            </a:xfrm>
          </p:grpSpPr>
          <p:sp>
            <p:nvSpPr>
              <p:cNvPr id="99" name="CustomShape 21"/>
              <p:cNvSpPr/>
              <p:nvPr/>
            </p:nvSpPr>
            <p:spPr>
              <a:xfrm>
                <a:off x="3373560" y="3657600"/>
                <a:ext cx="596880" cy="596880"/>
              </a:xfrm>
              <a:prstGeom prst="ellipse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00" name="CustomShape 22"/>
              <p:cNvSpPr/>
              <p:nvPr/>
            </p:nvSpPr>
            <p:spPr>
              <a:xfrm>
                <a:off x="3472200" y="372888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01" name="Group 23"/>
            <p:cNvGrpSpPr/>
            <p:nvPr/>
          </p:nvGrpSpPr>
          <p:grpSpPr>
            <a:xfrm>
              <a:off x="2764080" y="3657600"/>
              <a:ext cx="596880" cy="596880"/>
              <a:chOff x="2764080" y="3657600"/>
              <a:chExt cx="596880" cy="596880"/>
            </a:xfrm>
          </p:grpSpPr>
          <p:sp>
            <p:nvSpPr>
              <p:cNvPr id="102" name="CustomShape 24"/>
              <p:cNvSpPr/>
              <p:nvPr/>
            </p:nvSpPr>
            <p:spPr>
              <a:xfrm>
                <a:off x="2764080" y="3657600"/>
                <a:ext cx="596880" cy="596880"/>
              </a:xfrm>
              <a:prstGeom prst="ellipse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03" name="CustomShape 25"/>
              <p:cNvSpPr/>
              <p:nvPr/>
            </p:nvSpPr>
            <p:spPr>
              <a:xfrm>
                <a:off x="2862720" y="372888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104" name="CustomShape 26"/>
            <p:cNvSpPr/>
            <p:nvPr/>
          </p:nvSpPr>
          <p:spPr>
            <a:xfrm>
              <a:off x="2133360" y="3575160"/>
              <a:ext cx="438840" cy="63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600" spc="-1" strike="noStrike">
                  <a:solidFill>
                    <a:srgbClr val="000000"/>
                  </a:solidFill>
                  <a:latin typeface="Times New Roman"/>
                </a:rPr>
                <a:t>+</a:t>
              </a:r>
              <a:endParaRPr b="0" lang="en-US" sz="3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105" name="Freeform 27"/>
          <p:cNvSpPr/>
          <p:nvPr/>
        </p:nvSpPr>
        <p:spPr>
          <a:xfrm>
            <a:off x="4281480" y="3956040"/>
            <a:ext cx="1371960" cy="360"/>
          </a:xfrm>
          <a:custGeom>
            <a:avLst/>
            <a:gdLst/>
            <a:ahLst/>
            <a:rect l="0" t="0" r="r" b="b"/>
            <a:pathLst>
              <a:path w="3811" h="1">
                <a:moveTo>
                  <a:pt x="0" y="0"/>
                </a:moveTo>
                <a:lnTo>
                  <a:pt x="3810" y="0"/>
                </a:lnTo>
              </a:path>
            </a:pathLst>
          </a:custGeom>
          <a:ln w="76320">
            <a:solidFill>
              <a:srgbClr val="000000"/>
            </a:solidFill>
            <a:miter/>
            <a:tailEnd len="med" type="triangle" w="med"/>
          </a:ln>
        </p:spPr>
      </p:sp>
      <p:grpSp>
        <p:nvGrpSpPr>
          <p:cNvPr id="106" name="Group 28"/>
          <p:cNvGrpSpPr/>
          <p:nvPr/>
        </p:nvGrpSpPr>
        <p:grpSpPr>
          <a:xfrm>
            <a:off x="5958000" y="3041640"/>
            <a:ext cx="749160" cy="1968480"/>
            <a:chOff x="5958000" y="3041640"/>
            <a:chExt cx="749160" cy="1968480"/>
          </a:xfrm>
        </p:grpSpPr>
        <p:grpSp>
          <p:nvGrpSpPr>
            <p:cNvPr id="107" name="Group 29"/>
            <p:cNvGrpSpPr/>
            <p:nvPr/>
          </p:nvGrpSpPr>
          <p:grpSpPr>
            <a:xfrm>
              <a:off x="6034320" y="4413240"/>
              <a:ext cx="596880" cy="596880"/>
              <a:chOff x="6034320" y="4413240"/>
              <a:chExt cx="596880" cy="596880"/>
            </a:xfrm>
          </p:grpSpPr>
          <p:sp>
            <p:nvSpPr>
              <p:cNvPr id="108" name="CustomShape 30"/>
              <p:cNvSpPr/>
              <p:nvPr/>
            </p:nvSpPr>
            <p:spPr>
              <a:xfrm>
                <a:off x="6034320" y="4413240"/>
                <a:ext cx="596880" cy="596880"/>
              </a:xfrm>
              <a:prstGeom prst="ellipse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09" name="CustomShape 31"/>
              <p:cNvSpPr/>
              <p:nvPr/>
            </p:nvSpPr>
            <p:spPr>
              <a:xfrm>
                <a:off x="6132960" y="448452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10" name="Group 32"/>
            <p:cNvGrpSpPr/>
            <p:nvPr/>
          </p:nvGrpSpPr>
          <p:grpSpPr>
            <a:xfrm>
              <a:off x="6034320" y="3041640"/>
              <a:ext cx="596880" cy="596880"/>
              <a:chOff x="6034320" y="3041640"/>
              <a:chExt cx="596880" cy="596880"/>
            </a:xfrm>
          </p:grpSpPr>
          <p:sp>
            <p:nvSpPr>
              <p:cNvPr id="111" name="CustomShape 33"/>
              <p:cNvSpPr/>
              <p:nvPr/>
            </p:nvSpPr>
            <p:spPr>
              <a:xfrm>
                <a:off x="6034320" y="3041640"/>
                <a:ext cx="596880" cy="596880"/>
              </a:xfrm>
              <a:prstGeom prst="ellipse">
                <a:avLst/>
              </a:prstGeom>
              <a:blipFill rotWithShape="0">
                <a:blip r:embed="rId5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2" name="CustomShape 34"/>
              <p:cNvSpPr/>
              <p:nvPr/>
            </p:nvSpPr>
            <p:spPr>
              <a:xfrm>
                <a:off x="6132960" y="311292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13" name="Group 35"/>
            <p:cNvGrpSpPr/>
            <p:nvPr/>
          </p:nvGrpSpPr>
          <p:grpSpPr>
            <a:xfrm>
              <a:off x="5958000" y="3651120"/>
              <a:ext cx="749160" cy="749520"/>
              <a:chOff x="5958000" y="3651120"/>
              <a:chExt cx="749160" cy="749520"/>
            </a:xfrm>
          </p:grpSpPr>
          <p:sp>
            <p:nvSpPr>
              <p:cNvPr id="114" name="CustomShape 36"/>
              <p:cNvSpPr/>
              <p:nvPr/>
            </p:nvSpPr>
            <p:spPr>
              <a:xfrm>
                <a:off x="5958000" y="3651120"/>
                <a:ext cx="749160" cy="749520"/>
              </a:xfrm>
              <a:prstGeom prst="ellipse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5" name="CustomShape 37"/>
              <p:cNvSpPr/>
              <p:nvPr/>
            </p:nvSpPr>
            <p:spPr>
              <a:xfrm>
                <a:off x="6140520" y="3798720"/>
                <a:ext cx="38412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f95ab7"/>
                    </a:solidFill>
                    <a:latin typeface="Times New Roman"/>
                  </a:rPr>
                  <a:t>C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116" name="Group 38"/>
          <p:cNvGrpSpPr/>
          <p:nvPr/>
        </p:nvGrpSpPr>
        <p:grpSpPr>
          <a:xfrm>
            <a:off x="6857640" y="3429000"/>
            <a:ext cx="1697040" cy="861120"/>
            <a:chOff x="6857640" y="3429000"/>
            <a:chExt cx="1697040" cy="861120"/>
          </a:xfrm>
        </p:grpSpPr>
        <p:sp>
          <p:nvSpPr>
            <p:cNvPr id="117" name="CustomShape 39"/>
            <p:cNvSpPr/>
            <p:nvPr/>
          </p:nvSpPr>
          <p:spPr>
            <a:xfrm>
              <a:off x="6857640" y="3575160"/>
              <a:ext cx="438840" cy="63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600" spc="-1" strike="noStrike">
                  <a:solidFill>
                    <a:srgbClr val="000000"/>
                  </a:solidFill>
                  <a:latin typeface="Times New Roman"/>
                </a:rPr>
                <a:t>+</a:t>
              </a:r>
              <a:endParaRPr b="0" lang="en-US" sz="3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118" name="Group 40"/>
            <p:cNvGrpSpPr/>
            <p:nvPr/>
          </p:nvGrpSpPr>
          <p:grpSpPr>
            <a:xfrm>
              <a:off x="7716960" y="3429000"/>
              <a:ext cx="596880" cy="596880"/>
              <a:chOff x="7716960" y="3429000"/>
              <a:chExt cx="596880" cy="596880"/>
            </a:xfrm>
          </p:grpSpPr>
          <p:sp>
            <p:nvSpPr>
              <p:cNvPr id="119" name="CustomShape 41"/>
              <p:cNvSpPr/>
              <p:nvPr/>
            </p:nvSpPr>
            <p:spPr>
              <a:xfrm>
                <a:off x="7716960" y="3429000"/>
                <a:ext cx="596880" cy="596880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20" name="CustomShape 42"/>
              <p:cNvSpPr/>
              <p:nvPr/>
            </p:nvSpPr>
            <p:spPr>
              <a:xfrm>
                <a:off x="7815600" y="350028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21" name="Group 43"/>
            <p:cNvGrpSpPr/>
            <p:nvPr/>
          </p:nvGrpSpPr>
          <p:grpSpPr>
            <a:xfrm>
              <a:off x="7544160" y="3835440"/>
              <a:ext cx="401040" cy="454680"/>
              <a:chOff x="7544160" y="3835440"/>
              <a:chExt cx="401040" cy="454680"/>
            </a:xfrm>
          </p:grpSpPr>
          <p:sp>
            <p:nvSpPr>
              <p:cNvPr id="122" name="CustomShape 44"/>
              <p:cNvSpPr/>
              <p:nvPr/>
            </p:nvSpPr>
            <p:spPr>
              <a:xfrm>
                <a:off x="7559640" y="3840120"/>
                <a:ext cx="36828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23" name="CustomShape 45"/>
              <p:cNvSpPr/>
              <p:nvPr/>
            </p:nvSpPr>
            <p:spPr>
              <a:xfrm>
                <a:off x="7544160" y="383544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24" name="Group 46"/>
            <p:cNvGrpSpPr/>
            <p:nvPr/>
          </p:nvGrpSpPr>
          <p:grpSpPr>
            <a:xfrm>
              <a:off x="8153640" y="3835440"/>
              <a:ext cx="401040" cy="454680"/>
              <a:chOff x="8153640" y="3835440"/>
              <a:chExt cx="401040" cy="454680"/>
            </a:xfrm>
          </p:grpSpPr>
          <p:sp>
            <p:nvSpPr>
              <p:cNvPr id="125" name="CustomShape 47"/>
              <p:cNvSpPr/>
              <p:nvPr/>
            </p:nvSpPr>
            <p:spPr>
              <a:xfrm>
                <a:off x="8169480" y="3840120"/>
                <a:ext cx="36828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26" name="CustomShape 48"/>
              <p:cNvSpPr/>
              <p:nvPr/>
            </p:nvSpPr>
            <p:spPr>
              <a:xfrm>
                <a:off x="8153640" y="383544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127" name="Group 49"/>
          <p:cNvGrpSpPr/>
          <p:nvPr/>
        </p:nvGrpSpPr>
        <p:grpSpPr>
          <a:xfrm>
            <a:off x="991080" y="4876920"/>
            <a:ext cx="7807320" cy="958680"/>
            <a:chOff x="991080" y="4876920"/>
            <a:chExt cx="7807320" cy="958680"/>
          </a:xfrm>
        </p:grpSpPr>
        <p:grpSp>
          <p:nvGrpSpPr>
            <p:cNvPr id="128" name="Group 50"/>
            <p:cNvGrpSpPr/>
            <p:nvPr/>
          </p:nvGrpSpPr>
          <p:grpSpPr>
            <a:xfrm>
              <a:off x="991080" y="5015160"/>
              <a:ext cx="7807320" cy="820440"/>
              <a:chOff x="991080" y="5015160"/>
              <a:chExt cx="7807320" cy="820440"/>
            </a:xfrm>
          </p:grpSpPr>
          <p:sp>
            <p:nvSpPr>
              <p:cNvPr id="129" name="CustomShape 51"/>
              <p:cNvSpPr/>
              <p:nvPr/>
            </p:nvSpPr>
            <p:spPr>
              <a:xfrm>
                <a:off x="991080" y="5015160"/>
                <a:ext cx="276768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1 C + 4 H     +     2 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30" name="CustomShape 52"/>
              <p:cNvSpPr/>
              <p:nvPr/>
            </p:nvSpPr>
            <p:spPr>
              <a:xfrm>
                <a:off x="5867640" y="5015160"/>
                <a:ext cx="2930760" cy="8204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1 C + 2 O    + 2 H + 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1 C + 2 H + 3 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31" name="Line 53"/>
              <p:cNvSpPr/>
              <p:nvPr/>
            </p:nvSpPr>
            <p:spPr>
              <a:xfrm>
                <a:off x="3976560" y="5181840"/>
                <a:ext cx="1676160" cy="0"/>
              </a:xfrm>
              <a:prstGeom prst="line">
                <a:avLst/>
              </a:prstGeom>
              <a:ln w="1260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32" name="Line 54"/>
            <p:cNvSpPr/>
            <p:nvPr/>
          </p:nvSpPr>
          <p:spPr>
            <a:xfrm flipH="1">
              <a:off x="4281120" y="4876920"/>
              <a:ext cx="761400" cy="76212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3" name="Line 55"/>
            <p:cNvSpPr/>
            <p:nvPr/>
          </p:nvSpPr>
          <p:spPr>
            <a:xfrm>
              <a:off x="4281480" y="4876920"/>
              <a:ext cx="914040" cy="68580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4" name="CustomShape 56"/>
          <p:cNvSpPr/>
          <p:nvPr/>
        </p:nvSpPr>
        <p:spPr>
          <a:xfrm>
            <a:off x="304920" y="2514600"/>
            <a:ext cx="82929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What incorrect assumption was made when writing this equation?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CustomShape 57"/>
          <p:cNvSpPr/>
          <p:nvPr/>
        </p:nvSpPr>
        <p:spPr>
          <a:xfrm>
            <a:off x="228600" y="5832360"/>
            <a:ext cx="891540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We are assuming that all reactants combine 1 molecule : 1 molecule; and that 1 molecule of each product is made – an incorrect assumption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0" dur="indefinite" restart="never" nodeType="tmRoot">
          <p:childTnLst>
            <p:seq>
              <p:cTn id="241" dur="indefinite" nodeType="mainSeq">
                <p:childTnLst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9" dur="500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254" dur="500"/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500"/>
                            </p:stCondLst>
                            <p:childTnLst>
                              <p:par>
                                <p:cTn id="262" nodeType="after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1000"/>
                            </p:stCondLst>
                            <p:childTnLst>
                              <p:par>
                                <p:cTn id="267" nodeType="after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500"/>
                            </p:stCondLst>
                            <p:childTnLst>
                              <p:par>
                                <p:cTn id="272" nodeType="after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nodeType="after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8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9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60948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Combustion of Methane,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Balanced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7" name="TextShape 2"/>
          <p:cNvSpPr txBox="1"/>
          <p:nvPr/>
        </p:nvSpPr>
        <p:spPr>
          <a:xfrm>
            <a:off x="304920" y="1600200"/>
            <a:ext cx="8534160" cy="2209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To show the reaction obeys the Law of Conservation of Mass the equation must be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balanced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We adjust the numbers of molecules so there are equal numbers of atoms of each element on both sides of the arrow.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38" name="Group 3"/>
          <p:cNvGrpSpPr/>
          <p:nvPr/>
        </p:nvGrpSpPr>
        <p:grpSpPr>
          <a:xfrm>
            <a:off x="1600560" y="4114800"/>
            <a:ext cx="1581120" cy="1067400"/>
            <a:chOff x="1600560" y="4114800"/>
            <a:chExt cx="1581120" cy="1067400"/>
          </a:xfrm>
        </p:grpSpPr>
        <p:grpSp>
          <p:nvGrpSpPr>
            <p:cNvPr id="139" name="Group 4"/>
            <p:cNvGrpSpPr/>
            <p:nvPr/>
          </p:nvGrpSpPr>
          <p:grpSpPr>
            <a:xfrm>
              <a:off x="1600560" y="4727520"/>
              <a:ext cx="401040" cy="454680"/>
              <a:chOff x="1600560" y="4727520"/>
              <a:chExt cx="401040" cy="454680"/>
            </a:xfrm>
          </p:grpSpPr>
          <p:sp>
            <p:nvSpPr>
              <p:cNvPr id="140" name="CustomShape 5"/>
              <p:cNvSpPr/>
              <p:nvPr/>
            </p:nvSpPr>
            <p:spPr>
              <a:xfrm>
                <a:off x="1616040" y="4732200"/>
                <a:ext cx="36828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1" name="CustomShape 6"/>
              <p:cNvSpPr/>
              <p:nvPr/>
            </p:nvSpPr>
            <p:spPr>
              <a:xfrm>
                <a:off x="1600560" y="472752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42" name="Group 7"/>
            <p:cNvGrpSpPr/>
            <p:nvPr/>
          </p:nvGrpSpPr>
          <p:grpSpPr>
            <a:xfrm>
              <a:off x="2267280" y="4114800"/>
              <a:ext cx="401040" cy="454680"/>
              <a:chOff x="2267280" y="4114800"/>
              <a:chExt cx="401040" cy="454680"/>
            </a:xfrm>
          </p:grpSpPr>
          <p:sp>
            <p:nvSpPr>
              <p:cNvPr id="143" name="CustomShape 8"/>
              <p:cNvSpPr/>
              <p:nvPr/>
            </p:nvSpPr>
            <p:spPr>
              <a:xfrm>
                <a:off x="2300400" y="4122720"/>
                <a:ext cx="288720" cy="34272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4" name="CustomShape 9"/>
              <p:cNvSpPr/>
              <p:nvPr/>
            </p:nvSpPr>
            <p:spPr>
              <a:xfrm>
                <a:off x="2267280" y="411480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45" name="Group 10"/>
            <p:cNvGrpSpPr/>
            <p:nvPr/>
          </p:nvGrpSpPr>
          <p:grpSpPr>
            <a:xfrm>
              <a:off x="1773360" y="4244760"/>
              <a:ext cx="749160" cy="749520"/>
              <a:chOff x="1773360" y="4244760"/>
              <a:chExt cx="749160" cy="749520"/>
            </a:xfrm>
          </p:grpSpPr>
          <p:sp>
            <p:nvSpPr>
              <p:cNvPr id="146" name="CustomShape 11"/>
              <p:cNvSpPr/>
              <p:nvPr/>
            </p:nvSpPr>
            <p:spPr>
              <a:xfrm>
                <a:off x="1773360" y="4244760"/>
                <a:ext cx="749160" cy="749520"/>
              </a:xfrm>
              <a:prstGeom prst="ellipse">
                <a:avLst/>
              </a:prstGeom>
              <a:blipFill rotWithShape="0">
                <a:blip r:embed="rId1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47" name="CustomShape 12"/>
              <p:cNvSpPr/>
              <p:nvPr/>
            </p:nvSpPr>
            <p:spPr>
              <a:xfrm>
                <a:off x="1955880" y="4392360"/>
                <a:ext cx="38412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f95ab7"/>
                    </a:solidFill>
                    <a:latin typeface="Times New Roman"/>
                  </a:rPr>
                  <a:t>C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48" name="Group 13"/>
            <p:cNvGrpSpPr/>
            <p:nvPr/>
          </p:nvGrpSpPr>
          <p:grpSpPr>
            <a:xfrm>
              <a:off x="1676520" y="4118040"/>
              <a:ext cx="401040" cy="454680"/>
              <a:chOff x="1676520" y="4118040"/>
              <a:chExt cx="401040" cy="454680"/>
            </a:xfrm>
          </p:grpSpPr>
          <p:sp>
            <p:nvSpPr>
              <p:cNvPr id="149" name="CustomShape 14"/>
              <p:cNvSpPr/>
              <p:nvPr/>
            </p:nvSpPr>
            <p:spPr>
              <a:xfrm>
                <a:off x="1692360" y="4122720"/>
                <a:ext cx="36828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0" name="CustomShape 15"/>
              <p:cNvSpPr/>
              <p:nvPr/>
            </p:nvSpPr>
            <p:spPr>
              <a:xfrm>
                <a:off x="1676520" y="411804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151" name="Group 16"/>
            <p:cNvGrpSpPr/>
            <p:nvPr/>
          </p:nvGrpSpPr>
          <p:grpSpPr>
            <a:xfrm>
              <a:off x="2210040" y="4651200"/>
              <a:ext cx="401040" cy="454680"/>
              <a:chOff x="2210040" y="4651200"/>
              <a:chExt cx="401040" cy="454680"/>
            </a:xfrm>
          </p:grpSpPr>
          <p:sp>
            <p:nvSpPr>
              <p:cNvPr id="152" name="CustomShape 17"/>
              <p:cNvSpPr/>
              <p:nvPr/>
            </p:nvSpPr>
            <p:spPr>
              <a:xfrm>
                <a:off x="2225520" y="4655880"/>
                <a:ext cx="368280" cy="368280"/>
              </a:xfrm>
              <a:prstGeom prst="ellipse">
                <a:avLst/>
              </a:prstGeom>
              <a:solidFill>
                <a:srgbClr val="c1ceff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53" name="CustomShape 18"/>
              <p:cNvSpPr/>
              <p:nvPr/>
            </p:nvSpPr>
            <p:spPr>
              <a:xfrm>
                <a:off x="2210040" y="4651200"/>
                <a:ext cx="401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H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154" name="CustomShape 19"/>
            <p:cNvSpPr/>
            <p:nvPr/>
          </p:nvSpPr>
          <p:spPr>
            <a:xfrm>
              <a:off x="2742840" y="4238640"/>
              <a:ext cx="438840" cy="63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600" spc="-1" strike="noStrike">
                  <a:solidFill>
                    <a:srgbClr val="000000"/>
                  </a:solidFill>
                  <a:latin typeface="Times New Roman"/>
                </a:rPr>
                <a:t>+</a:t>
              </a:r>
              <a:endParaRPr b="0" lang="en-US" sz="3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155" name="Freeform 20"/>
          <p:cNvSpPr/>
          <p:nvPr/>
        </p:nvSpPr>
        <p:spPr>
          <a:xfrm>
            <a:off x="4343400" y="4572000"/>
            <a:ext cx="991080" cy="360"/>
          </a:xfrm>
          <a:custGeom>
            <a:avLst/>
            <a:gdLst/>
            <a:ahLst/>
            <a:rect l="0" t="0" r="r" b="b"/>
            <a:pathLst>
              <a:path w="2753" h="1">
                <a:moveTo>
                  <a:pt x="0" y="0"/>
                </a:moveTo>
                <a:lnTo>
                  <a:pt x="2752" y="0"/>
                </a:lnTo>
              </a:path>
            </a:pathLst>
          </a:custGeom>
          <a:ln w="76320">
            <a:solidFill>
              <a:srgbClr val="000000"/>
            </a:solidFill>
            <a:miter/>
            <a:tailEnd len="med" type="triangle" w="med"/>
          </a:ln>
        </p:spPr>
      </p:sp>
      <p:grpSp>
        <p:nvGrpSpPr>
          <p:cNvPr id="156" name="Group 21"/>
          <p:cNvGrpSpPr/>
          <p:nvPr/>
        </p:nvGrpSpPr>
        <p:grpSpPr>
          <a:xfrm>
            <a:off x="5562720" y="3733920"/>
            <a:ext cx="1408320" cy="1968480"/>
            <a:chOff x="5562720" y="3733920"/>
            <a:chExt cx="1408320" cy="1968480"/>
          </a:xfrm>
        </p:grpSpPr>
        <p:grpSp>
          <p:nvGrpSpPr>
            <p:cNvPr id="157" name="Group 22"/>
            <p:cNvGrpSpPr/>
            <p:nvPr/>
          </p:nvGrpSpPr>
          <p:grpSpPr>
            <a:xfrm>
              <a:off x="5562720" y="3733920"/>
              <a:ext cx="749160" cy="1968480"/>
              <a:chOff x="5562720" y="3733920"/>
              <a:chExt cx="749160" cy="1968480"/>
            </a:xfrm>
          </p:grpSpPr>
          <p:grpSp>
            <p:nvGrpSpPr>
              <p:cNvPr id="158" name="Group 23"/>
              <p:cNvGrpSpPr/>
              <p:nvPr/>
            </p:nvGrpSpPr>
            <p:grpSpPr>
              <a:xfrm>
                <a:off x="5639040" y="5105520"/>
                <a:ext cx="596880" cy="596880"/>
                <a:chOff x="5639040" y="5105520"/>
                <a:chExt cx="596880" cy="596880"/>
              </a:xfrm>
            </p:grpSpPr>
            <p:sp>
              <p:nvSpPr>
                <p:cNvPr id="159" name="CustomShape 24"/>
                <p:cNvSpPr/>
                <p:nvPr/>
              </p:nvSpPr>
              <p:spPr>
                <a:xfrm>
                  <a:off x="5639040" y="5105520"/>
                  <a:ext cx="596880" cy="596880"/>
                </a:xfrm>
                <a:prstGeom prst="ellipse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60" name="CustomShape 25"/>
                <p:cNvSpPr/>
                <p:nvPr/>
              </p:nvSpPr>
              <p:spPr>
                <a:xfrm>
                  <a:off x="5737680" y="517680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61" name="Group 26"/>
              <p:cNvGrpSpPr/>
              <p:nvPr/>
            </p:nvGrpSpPr>
            <p:grpSpPr>
              <a:xfrm>
                <a:off x="5639040" y="3733920"/>
                <a:ext cx="596880" cy="596880"/>
                <a:chOff x="5639040" y="3733920"/>
                <a:chExt cx="596880" cy="596880"/>
              </a:xfrm>
            </p:grpSpPr>
            <p:sp>
              <p:nvSpPr>
                <p:cNvPr id="162" name="CustomShape 27"/>
                <p:cNvSpPr/>
                <p:nvPr/>
              </p:nvSpPr>
              <p:spPr>
                <a:xfrm>
                  <a:off x="5639040" y="3733920"/>
                  <a:ext cx="596880" cy="596880"/>
                </a:xfrm>
                <a:prstGeom prst="ellipse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63" name="CustomShape 28"/>
                <p:cNvSpPr/>
                <p:nvPr/>
              </p:nvSpPr>
              <p:spPr>
                <a:xfrm>
                  <a:off x="5737680" y="380520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64" name="Group 29"/>
              <p:cNvGrpSpPr/>
              <p:nvPr/>
            </p:nvGrpSpPr>
            <p:grpSpPr>
              <a:xfrm>
                <a:off x="5562720" y="4343400"/>
                <a:ext cx="749160" cy="749520"/>
                <a:chOff x="5562720" y="4343400"/>
                <a:chExt cx="749160" cy="749520"/>
              </a:xfrm>
            </p:grpSpPr>
            <p:sp>
              <p:nvSpPr>
                <p:cNvPr id="165" name="CustomShape 30"/>
                <p:cNvSpPr/>
                <p:nvPr/>
              </p:nvSpPr>
              <p:spPr>
                <a:xfrm>
                  <a:off x="5562720" y="4343400"/>
                  <a:ext cx="749160" cy="749520"/>
                </a:xfrm>
                <a:prstGeom prst="ellipse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66" name="CustomShape 31"/>
                <p:cNvSpPr/>
                <p:nvPr/>
              </p:nvSpPr>
              <p:spPr>
                <a:xfrm>
                  <a:off x="5745240" y="4491000"/>
                  <a:ext cx="38412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C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</p:grpSp>
        <p:sp>
          <p:nvSpPr>
            <p:cNvPr id="167" name="CustomShape 32"/>
            <p:cNvSpPr/>
            <p:nvPr/>
          </p:nvSpPr>
          <p:spPr>
            <a:xfrm>
              <a:off x="6532200" y="4337280"/>
              <a:ext cx="438840" cy="63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600" spc="-1" strike="noStrike">
                  <a:solidFill>
                    <a:srgbClr val="000000"/>
                  </a:solidFill>
                  <a:latin typeface="Times New Roman"/>
                </a:rPr>
                <a:t>+</a:t>
              </a:r>
              <a:endParaRPr b="0" lang="en-US" sz="3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168" name="Group 33"/>
          <p:cNvGrpSpPr/>
          <p:nvPr/>
        </p:nvGrpSpPr>
        <p:grpSpPr>
          <a:xfrm>
            <a:off x="3048120" y="3809880"/>
            <a:ext cx="1206360" cy="1587600"/>
            <a:chOff x="3048120" y="3809880"/>
            <a:chExt cx="1206360" cy="1587600"/>
          </a:xfrm>
        </p:grpSpPr>
        <p:grpSp>
          <p:nvGrpSpPr>
            <p:cNvPr id="169" name="Group 34"/>
            <p:cNvGrpSpPr/>
            <p:nvPr/>
          </p:nvGrpSpPr>
          <p:grpSpPr>
            <a:xfrm>
              <a:off x="3048120" y="3809880"/>
              <a:ext cx="1206360" cy="596880"/>
              <a:chOff x="3048120" y="3809880"/>
              <a:chExt cx="1206360" cy="596880"/>
            </a:xfrm>
          </p:grpSpPr>
          <p:grpSp>
            <p:nvGrpSpPr>
              <p:cNvPr id="170" name="Group 35"/>
              <p:cNvGrpSpPr/>
              <p:nvPr/>
            </p:nvGrpSpPr>
            <p:grpSpPr>
              <a:xfrm>
                <a:off x="3657600" y="3809880"/>
                <a:ext cx="596880" cy="596880"/>
                <a:chOff x="3657600" y="3809880"/>
                <a:chExt cx="596880" cy="596880"/>
              </a:xfrm>
            </p:grpSpPr>
            <p:sp>
              <p:nvSpPr>
                <p:cNvPr id="171" name="CustomShape 36"/>
                <p:cNvSpPr/>
                <p:nvPr/>
              </p:nvSpPr>
              <p:spPr>
                <a:xfrm>
                  <a:off x="3657600" y="3809880"/>
                  <a:ext cx="596880" cy="596880"/>
                </a:xfrm>
                <a:prstGeom prst="ellipse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72" name="CustomShape 37"/>
                <p:cNvSpPr/>
                <p:nvPr/>
              </p:nvSpPr>
              <p:spPr>
                <a:xfrm>
                  <a:off x="3756240" y="388116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73" name="Group 38"/>
              <p:cNvGrpSpPr/>
              <p:nvPr/>
            </p:nvGrpSpPr>
            <p:grpSpPr>
              <a:xfrm>
                <a:off x="3048120" y="3809880"/>
                <a:ext cx="596880" cy="596880"/>
                <a:chOff x="3048120" y="3809880"/>
                <a:chExt cx="596880" cy="596880"/>
              </a:xfrm>
            </p:grpSpPr>
            <p:sp>
              <p:nvSpPr>
                <p:cNvPr id="174" name="CustomShape 39"/>
                <p:cNvSpPr/>
                <p:nvPr/>
              </p:nvSpPr>
              <p:spPr>
                <a:xfrm>
                  <a:off x="3048120" y="3809880"/>
                  <a:ext cx="596880" cy="596880"/>
                </a:xfrm>
                <a:prstGeom prst="ellipse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75" name="CustomShape 40"/>
                <p:cNvSpPr/>
                <p:nvPr/>
              </p:nvSpPr>
              <p:spPr>
                <a:xfrm>
                  <a:off x="3146760" y="388116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</p:grpSp>
        <p:grpSp>
          <p:nvGrpSpPr>
            <p:cNvPr id="176" name="Group 41"/>
            <p:cNvGrpSpPr/>
            <p:nvPr/>
          </p:nvGrpSpPr>
          <p:grpSpPr>
            <a:xfrm>
              <a:off x="3048120" y="4800600"/>
              <a:ext cx="1206360" cy="596880"/>
              <a:chOff x="3048120" y="4800600"/>
              <a:chExt cx="1206360" cy="596880"/>
            </a:xfrm>
          </p:grpSpPr>
          <p:grpSp>
            <p:nvGrpSpPr>
              <p:cNvPr id="177" name="Group 42"/>
              <p:cNvGrpSpPr/>
              <p:nvPr/>
            </p:nvGrpSpPr>
            <p:grpSpPr>
              <a:xfrm>
                <a:off x="3657600" y="4800600"/>
                <a:ext cx="596880" cy="596880"/>
                <a:chOff x="3657600" y="4800600"/>
                <a:chExt cx="596880" cy="596880"/>
              </a:xfrm>
            </p:grpSpPr>
            <p:sp>
              <p:nvSpPr>
                <p:cNvPr id="178" name="CustomShape 43"/>
                <p:cNvSpPr/>
                <p:nvPr/>
              </p:nvSpPr>
              <p:spPr>
                <a:xfrm>
                  <a:off x="3657600" y="4800600"/>
                  <a:ext cx="596880" cy="596880"/>
                </a:xfrm>
                <a:prstGeom prst="ellipse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79" name="CustomShape 44"/>
                <p:cNvSpPr/>
                <p:nvPr/>
              </p:nvSpPr>
              <p:spPr>
                <a:xfrm>
                  <a:off x="3756240" y="487188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80" name="Group 45"/>
              <p:cNvGrpSpPr/>
              <p:nvPr/>
            </p:nvGrpSpPr>
            <p:grpSpPr>
              <a:xfrm>
                <a:off x="3048120" y="4800600"/>
                <a:ext cx="596880" cy="596880"/>
                <a:chOff x="3048120" y="4800600"/>
                <a:chExt cx="596880" cy="596880"/>
              </a:xfrm>
            </p:grpSpPr>
            <p:sp>
              <p:nvSpPr>
                <p:cNvPr id="181" name="CustomShape 46"/>
                <p:cNvSpPr/>
                <p:nvPr/>
              </p:nvSpPr>
              <p:spPr>
                <a:xfrm>
                  <a:off x="3048120" y="4800600"/>
                  <a:ext cx="596880" cy="596880"/>
                </a:xfrm>
                <a:prstGeom prst="ellipse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82" name="CustomShape 47"/>
                <p:cNvSpPr/>
                <p:nvPr/>
              </p:nvSpPr>
              <p:spPr>
                <a:xfrm>
                  <a:off x="3146760" y="487188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</p:grpSp>
        <p:sp>
          <p:nvSpPr>
            <p:cNvPr id="183" name="CustomShape 48"/>
            <p:cNvSpPr/>
            <p:nvPr/>
          </p:nvSpPr>
          <p:spPr>
            <a:xfrm>
              <a:off x="3484080" y="4398840"/>
              <a:ext cx="35352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+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184" name="Group 49"/>
          <p:cNvGrpSpPr/>
          <p:nvPr/>
        </p:nvGrpSpPr>
        <p:grpSpPr>
          <a:xfrm>
            <a:off x="6858360" y="3733920"/>
            <a:ext cx="1010520" cy="2004120"/>
            <a:chOff x="6858360" y="3733920"/>
            <a:chExt cx="1010520" cy="2004120"/>
          </a:xfrm>
        </p:grpSpPr>
        <p:grpSp>
          <p:nvGrpSpPr>
            <p:cNvPr id="185" name="Group 50"/>
            <p:cNvGrpSpPr/>
            <p:nvPr/>
          </p:nvGrpSpPr>
          <p:grpSpPr>
            <a:xfrm>
              <a:off x="6858360" y="3733920"/>
              <a:ext cx="1010520" cy="861120"/>
              <a:chOff x="6858360" y="3733920"/>
              <a:chExt cx="1010520" cy="861120"/>
            </a:xfrm>
          </p:grpSpPr>
          <p:grpSp>
            <p:nvGrpSpPr>
              <p:cNvPr id="186" name="Group 51"/>
              <p:cNvGrpSpPr/>
              <p:nvPr/>
            </p:nvGrpSpPr>
            <p:grpSpPr>
              <a:xfrm>
                <a:off x="7031160" y="3733920"/>
                <a:ext cx="596880" cy="596880"/>
                <a:chOff x="7031160" y="3733920"/>
                <a:chExt cx="596880" cy="596880"/>
              </a:xfrm>
            </p:grpSpPr>
            <p:sp>
              <p:nvSpPr>
                <p:cNvPr id="187" name="CustomShape 52"/>
                <p:cNvSpPr/>
                <p:nvPr/>
              </p:nvSpPr>
              <p:spPr>
                <a:xfrm>
                  <a:off x="7031160" y="3733920"/>
                  <a:ext cx="596880" cy="596880"/>
                </a:xfrm>
                <a:prstGeom prst="ellipse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88" name="CustomShape 53"/>
                <p:cNvSpPr/>
                <p:nvPr/>
              </p:nvSpPr>
              <p:spPr>
                <a:xfrm>
                  <a:off x="7129800" y="380520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89" name="Group 54"/>
              <p:cNvGrpSpPr/>
              <p:nvPr/>
            </p:nvGrpSpPr>
            <p:grpSpPr>
              <a:xfrm>
                <a:off x="6858360" y="4140360"/>
                <a:ext cx="401040" cy="454680"/>
                <a:chOff x="6858360" y="4140360"/>
                <a:chExt cx="401040" cy="454680"/>
              </a:xfrm>
            </p:grpSpPr>
            <p:sp>
              <p:nvSpPr>
                <p:cNvPr id="190" name="CustomShape 55"/>
                <p:cNvSpPr/>
                <p:nvPr/>
              </p:nvSpPr>
              <p:spPr>
                <a:xfrm>
                  <a:off x="6873840" y="4145040"/>
                  <a:ext cx="368280" cy="368280"/>
                </a:xfrm>
                <a:prstGeom prst="ellipse">
                  <a:avLst/>
                </a:prstGeom>
                <a:solidFill>
                  <a:srgbClr val="c1ce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91" name="CustomShape 56"/>
                <p:cNvSpPr/>
                <p:nvPr/>
              </p:nvSpPr>
              <p:spPr>
                <a:xfrm>
                  <a:off x="6858360" y="414036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7b00e4"/>
                      </a:solidFill>
                      <a:latin typeface="Times New Roman"/>
                    </a:rPr>
                    <a:t>H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92" name="Group 57"/>
              <p:cNvGrpSpPr/>
              <p:nvPr/>
            </p:nvGrpSpPr>
            <p:grpSpPr>
              <a:xfrm>
                <a:off x="7467840" y="4140360"/>
                <a:ext cx="401040" cy="454680"/>
                <a:chOff x="7467840" y="4140360"/>
                <a:chExt cx="401040" cy="454680"/>
              </a:xfrm>
            </p:grpSpPr>
            <p:sp>
              <p:nvSpPr>
                <p:cNvPr id="193" name="CustomShape 58"/>
                <p:cNvSpPr/>
                <p:nvPr/>
              </p:nvSpPr>
              <p:spPr>
                <a:xfrm>
                  <a:off x="7483680" y="4145040"/>
                  <a:ext cx="368280" cy="368280"/>
                </a:xfrm>
                <a:prstGeom prst="ellipse">
                  <a:avLst/>
                </a:prstGeom>
                <a:solidFill>
                  <a:srgbClr val="c1ce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94" name="CustomShape 59"/>
                <p:cNvSpPr/>
                <p:nvPr/>
              </p:nvSpPr>
              <p:spPr>
                <a:xfrm>
                  <a:off x="7467840" y="414036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7b00e4"/>
                      </a:solidFill>
                      <a:latin typeface="Times New Roman"/>
                    </a:rPr>
                    <a:t>H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</p:grpSp>
        <p:grpSp>
          <p:nvGrpSpPr>
            <p:cNvPr id="195" name="Group 60"/>
            <p:cNvGrpSpPr/>
            <p:nvPr/>
          </p:nvGrpSpPr>
          <p:grpSpPr>
            <a:xfrm>
              <a:off x="6858360" y="4876920"/>
              <a:ext cx="1010520" cy="861120"/>
              <a:chOff x="6858360" y="4876920"/>
              <a:chExt cx="1010520" cy="861120"/>
            </a:xfrm>
          </p:grpSpPr>
          <p:grpSp>
            <p:nvGrpSpPr>
              <p:cNvPr id="196" name="Group 61"/>
              <p:cNvGrpSpPr/>
              <p:nvPr/>
            </p:nvGrpSpPr>
            <p:grpSpPr>
              <a:xfrm>
                <a:off x="7031160" y="4876920"/>
                <a:ext cx="596880" cy="596880"/>
                <a:chOff x="7031160" y="4876920"/>
                <a:chExt cx="596880" cy="596880"/>
              </a:xfrm>
            </p:grpSpPr>
            <p:sp>
              <p:nvSpPr>
                <p:cNvPr id="197" name="CustomShape 62"/>
                <p:cNvSpPr/>
                <p:nvPr/>
              </p:nvSpPr>
              <p:spPr>
                <a:xfrm>
                  <a:off x="7031160" y="4876920"/>
                  <a:ext cx="596880" cy="596880"/>
                </a:xfrm>
                <a:prstGeom prst="ellipse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98" name="CustomShape 63"/>
                <p:cNvSpPr/>
                <p:nvPr/>
              </p:nvSpPr>
              <p:spPr>
                <a:xfrm>
                  <a:off x="7129800" y="494820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f95ab7"/>
                      </a:solidFill>
                      <a:latin typeface="Times New Roman"/>
                    </a:rPr>
                    <a:t>O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199" name="Group 64"/>
              <p:cNvGrpSpPr/>
              <p:nvPr/>
            </p:nvGrpSpPr>
            <p:grpSpPr>
              <a:xfrm>
                <a:off x="6858360" y="5283360"/>
                <a:ext cx="401040" cy="454680"/>
                <a:chOff x="6858360" y="5283360"/>
                <a:chExt cx="401040" cy="454680"/>
              </a:xfrm>
            </p:grpSpPr>
            <p:sp>
              <p:nvSpPr>
                <p:cNvPr id="200" name="CustomShape 65"/>
                <p:cNvSpPr/>
                <p:nvPr/>
              </p:nvSpPr>
              <p:spPr>
                <a:xfrm>
                  <a:off x="6873840" y="5288040"/>
                  <a:ext cx="368280" cy="368280"/>
                </a:xfrm>
                <a:prstGeom prst="ellipse">
                  <a:avLst/>
                </a:prstGeom>
                <a:solidFill>
                  <a:srgbClr val="c1ce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201" name="CustomShape 66"/>
                <p:cNvSpPr/>
                <p:nvPr/>
              </p:nvSpPr>
              <p:spPr>
                <a:xfrm>
                  <a:off x="6858360" y="528336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7b00e4"/>
                      </a:solidFill>
                      <a:latin typeface="Times New Roman"/>
                    </a:rPr>
                    <a:t>H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  <p:grpSp>
            <p:nvGrpSpPr>
              <p:cNvPr id="202" name="Group 67"/>
              <p:cNvGrpSpPr/>
              <p:nvPr/>
            </p:nvGrpSpPr>
            <p:grpSpPr>
              <a:xfrm>
                <a:off x="7467840" y="5283360"/>
                <a:ext cx="401040" cy="454680"/>
                <a:chOff x="7467840" y="5283360"/>
                <a:chExt cx="401040" cy="454680"/>
              </a:xfrm>
            </p:grpSpPr>
            <p:sp>
              <p:nvSpPr>
                <p:cNvPr id="203" name="CustomShape 68"/>
                <p:cNvSpPr/>
                <p:nvPr/>
              </p:nvSpPr>
              <p:spPr>
                <a:xfrm>
                  <a:off x="7483680" y="5288040"/>
                  <a:ext cx="368280" cy="368280"/>
                </a:xfrm>
                <a:prstGeom prst="ellipse">
                  <a:avLst/>
                </a:prstGeom>
                <a:solidFill>
                  <a:srgbClr val="c1ceff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204" name="CustomShape 69"/>
                <p:cNvSpPr/>
                <p:nvPr/>
              </p:nvSpPr>
              <p:spPr>
                <a:xfrm>
                  <a:off x="7467840" y="5283360"/>
                  <a:ext cx="401040" cy="4546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360" rIns="90360" tIns="44280" bIns="44280">
                  <a:spAutoFit/>
                </a:bodyPr>
                <a:p>
                  <a:pPr>
                    <a:tabLst>
                      <a:tab algn="l" pos="0"/>
                      <a:tab algn="l" pos="914400"/>
                      <a:tab algn="l" pos="1828800"/>
                      <a:tab algn="l" pos="2743200"/>
                      <a:tab algn="l" pos="3657600"/>
                      <a:tab algn="l" pos="4572000"/>
                      <a:tab algn="l" pos="5486400"/>
                      <a:tab algn="l" pos="6400800"/>
                      <a:tab algn="l" pos="7315200"/>
                      <a:tab algn="l" pos="8229600"/>
                      <a:tab algn="l" pos="9144000"/>
                      <a:tab algn="l" pos="10058400"/>
                    </a:tabLst>
                  </a:pPr>
                  <a:r>
                    <a:rPr b="0" lang="en-US" sz="2400" spc="-1" strike="noStrike">
                      <a:solidFill>
                        <a:srgbClr val="7b00e4"/>
                      </a:solidFill>
                      <a:latin typeface="Times New Roman"/>
                    </a:rPr>
                    <a:t>H</a:t>
                  </a:r>
                  <a:endParaRPr b="0" lang="en-US" sz="24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</p:grpSp>
        <p:sp>
          <p:nvSpPr>
            <p:cNvPr id="205" name="CustomShape 70"/>
            <p:cNvSpPr/>
            <p:nvPr/>
          </p:nvSpPr>
          <p:spPr>
            <a:xfrm>
              <a:off x="7162560" y="4475160"/>
              <a:ext cx="35352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+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06" name="Group 71"/>
          <p:cNvGrpSpPr/>
          <p:nvPr/>
        </p:nvGrpSpPr>
        <p:grpSpPr>
          <a:xfrm>
            <a:off x="1676880" y="5791320"/>
            <a:ext cx="5982120" cy="468720"/>
            <a:chOff x="1676880" y="5791320"/>
            <a:chExt cx="5982120" cy="468720"/>
          </a:xfrm>
        </p:grpSpPr>
        <p:sp>
          <p:nvSpPr>
            <p:cNvPr id="207" name="CustomShape 72"/>
            <p:cNvSpPr/>
            <p:nvPr/>
          </p:nvSpPr>
          <p:spPr>
            <a:xfrm>
              <a:off x="1676880" y="5791320"/>
              <a:ext cx="246276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 C  +  4 H  +  4 O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08" name="CustomShape 73"/>
            <p:cNvSpPr/>
            <p:nvPr/>
          </p:nvSpPr>
          <p:spPr>
            <a:xfrm>
              <a:off x="5196240" y="5805360"/>
              <a:ext cx="246276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 C  +  4 H  +  4 O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09" name="Line 74"/>
            <p:cNvSpPr/>
            <p:nvPr/>
          </p:nvSpPr>
          <p:spPr>
            <a:xfrm>
              <a:off x="4128840" y="6033960"/>
              <a:ext cx="99036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297" dur="indefinite" restart="never" nodeType="tmRoot">
          <p:childTnLst>
            <p:seq>
              <p:cTn id="298" dur="indefinite" nodeType="mainSeq">
                <p:childTnLst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3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6" dur="5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1" dur="5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8" fill="hold">
                            <p:stCondLst>
                              <p:cond delay="500"/>
                            </p:stCondLst>
                            <p:childTnLst>
                              <p:par>
                                <p:cTn id="319" nodeType="after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1000"/>
                            </p:stCondLst>
                            <p:childTnLst>
                              <p:par>
                                <p:cTn id="324" nodeType="after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1500"/>
                            </p:stCondLst>
                            <p:childTnLst>
                              <p:par>
                                <p:cTn id="329" nodeType="after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34" nodeType="after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Equations,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838080" y="2133720"/>
            <a:ext cx="7467840" cy="3901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This equation is balanced, meaning that there are equal numbers of atoms of each element on the reactant and product sides.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To obtain the number of atoms of an element, multiply the subscript by the coefficient.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+ 2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2" name="CustomShape 3"/>
          <p:cNvSpPr/>
          <p:nvPr/>
        </p:nvSpPr>
        <p:spPr>
          <a:xfrm>
            <a:off x="1748520" y="1447920"/>
            <a:ext cx="5762520" cy="57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44" dur="indefinite" restart="never" nodeType="tmRoot">
          <p:childTnLst>
            <p:seq>
              <p:cTn id="345" dur="indefinite" nodeType="mainSeq">
                <p:childTnLst>
                  <p:par>
                    <p:cTn id="346" fill="hold">
                      <p:stCondLst>
                        <p:cond delay="indefinite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0" dur="500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3" dur="500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8" dur="500"/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9" fill="hold">
                            <p:stCondLst>
                              <p:cond delay="500"/>
                            </p:stCondLst>
                            <p:childTnLst>
                              <p:par>
                                <p:cTn id="360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2" dur="500"/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1000"/>
                            </p:stCondLst>
                            <p:childTnLst>
                              <p:par>
                                <p:cTn id="364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6" dur="500"/>
                                        <p:tgtEl>
                                          <p:spTgt spid="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9" dur="500"/>
                                        <p:tgtEl>
                                          <p:spTgt spid="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685800" y="160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4" name="TextShape 2"/>
          <p:cNvSpPr txBox="1"/>
          <p:nvPr/>
        </p:nvSpPr>
        <p:spPr>
          <a:xfrm>
            <a:off x="838080" y="2133720"/>
            <a:ext cx="7467840" cy="365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and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are the reactants, and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and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are the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after the formulas tells us the state of the chemical.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number in front of each substance tells us the numbers of those molecules in the reaction.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Called the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coefficients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5" name="CustomShape 3"/>
          <p:cNvSpPr/>
          <p:nvPr/>
        </p:nvSpPr>
        <p:spPr>
          <a:xfrm>
            <a:off x="1748520" y="1447920"/>
            <a:ext cx="5762520" cy="57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70" dur="indefinite" restart="never" nodeType="tmRoot">
          <p:childTnLst>
            <p:seq>
              <p:cTn id="371" dur="indefinite" nodeType="mainSeq">
                <p:childTnLst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6" dur="500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7" fill="hold">
                      <p:stCondLst>
                        <p:cond delay="indefinite"/>
                      </p:stCondLst>
                      <p:childTnLst>
                        <p:par>
                          <p:cTn id="378" fill="hold">
                            <p:stCondLst>
                              <p:cond delay="0"/>
                            </p:stCondLst>
                            <p:childTnLst>
                              <p:par>
                                <p:cTn id="3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1" dur="500"/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6" dur="500"/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9" dur="500"/>
                                        <p:tgtEl>
                                          <p:spTgt spid="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685800" y="2815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Symbols Used in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685440" y="1371600"/>
            <a:ext cx="8001000" cy="49528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Symbols used to indicate state after chemical.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= gas;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= liquid;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= solid.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= aqueous  = dissolved in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Energy symbols used above the arrow.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heat.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light.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shock = mechanical.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elec = electrical.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90" dur="indefinite" restart="never" nodeType="tmRoot">
          <p:childTnLst>
            <p:seq>
              <p:cTn id="391" dur="indefinite" nodeType="mainSeq">
                <p:childTnLst>
                  <p:par>
                    <p:cTn id="392" fill="hold">
                      <p:stCondLst>
                        <p:cond delay="indefinite"/>
                      </p:stCondLst>
                      <p:childTnLst>
                        <p:par>
                          <p:cTn id="393" fill="hold">
                            <p:stCondLst>
                              <p:cond delay="0"/>
                            </p:stCondLst>
                            <p:childTnLst>
                              <p:par>
                                <p:cTn id="3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6" dur="5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9" dur="500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2" dur="500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7" dur="500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0" dur="500"/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3" dur="500"/>
                                        <p:tgtEl>
                                          <p:spTgt spid="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6" dur="500"/>
                                        <p:tgtEl>
                                          <p:spTgt spid="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9" dur="500"/>
                                        <p:tgtEl>
                                          <p:spTgt spid="2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457200" y="1245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Writing Balanced Chemical Equations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9" name="TextShape 2"/>
          <p:cNvSpPr txBox="1"/>
          <p:nvPr/>
        </p:nvSpPr>
        <p:spPr>
          <a:xfrm>
            <a:off x="685800" y="1379880"/>
            <a:ext cx="7772400" cy="472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a skeletal equation by writing the formula of each reactant and product.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Count the number of atoms of each element on each side of the equation.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Polyatomic ions may often be counted as if they are one “element”.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Pick an element to balance.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If an element is found in only one compound on both sides, balance it first.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4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Metals before nonmetals.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Leave elements that are free elements somewhere in the equation until last.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4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Balance free elements by adjusting the coefficient where it is a free element.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20" dur="indefinite" restart="never" nodeType="tmRoot">
          <p:childTnLst>
            <p:seq>
              <p:cTn id="421" dur="indefinite" nodeType="mainSeq">
                <p:childTnLst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6" dur="5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1" dur="500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4" dur="500"/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9" dur="500"/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2" dur="500"/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5" dur="500"/>
                                        <p:tgtEl>
                                          <p:spTgt spid="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8" dur="500"/>
                                        <p:tgtEl>
                                          <p:spTgt spid="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1" dur="500"/>
                                        <p:tgtEl>
                                          <p:spTgt spid="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457200" y="30456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Writing Balanced Chemical Equations, Continued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685800" y="152388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Find the least common multiple (LCM) of the number of atoms on each side.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LCM of 3 and 2 is 6.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Multiply each count by a factor to make it equal to the LCM.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Use this factor as a coefficient in the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there is already a coefficient there, multiply it by the factor.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It must go in front of entire molecules, not between atoms within a molecule.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Recount and repeat until balanced.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52" dur="indefinite" restart="never" nodeType="tmRoot">
          <p:childTnLst>
            <p:seq>
              <p:cTn id="453" dur="indefinite" nodeType="mainSeq">
                <p:childTnLst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8" dur="500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1" dur="500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6" dur="500"/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1" dur="500"/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4" dur="500"/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7" dur="500"/>
                                        <p:tgtEl>
                                          <p:spTgt spid="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8" fill="hold">
                      <p:stCondLst>
                        <p:cond delay="indefinite"/>
                      </p:stCondLst>
                      <p:childTnLst>
                        <p:par>
                          <p:cTn id="479" fill="hold">
                            <p:stCondLst>
                              <p:cond delay="0"/>
                            </p:stCondLst>
                            <p:childTnLst>
                              <p:par>
                                <p:cTn id="4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2" dur="500"/>
                                        <p:tgtEl>
                                          <p:spTgt spid="2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Example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3" name="TextShape 2"/>
          <p:cNvSpPr txBox="1"/>
          <p:nvPr/>
        </p:nvSpPr>
        <p:spPr>
          <a:xfrm>
            <a:off x="228240" y="914400"/>
            <a:ext cx="6629400" cy="55627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magnesium metal burns in air, it produces a white, powdery compound magnesium oxide.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skeletal equation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1104840" indent="-533520" algn="ctr">
              <a:spcBef>
                <a:spcPts val="799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MgO(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Count the number of atoms on each side.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Mg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1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24" name="" descr=""/>
          <p:cNvPicPr/>
          <p:nvPr/>
        </p:nvPicPr>
        <p:blipFill>
          <a:blip r:embed="rId1"/>
          <a:srcRect l="66991" t="81003" r="2835" b="4998"/>
          <a:stretch/>
        </p:blipFill>
        <p:spPr>
          <a:xfrm>
            <a:off x="6553080" y="457200"/>
            <a:ext cx="2362320" cy="20667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83" dur="indefinite" restart="never" nodeType="tmRoot">
          <p:childTnLst>
            <p:seq>
              <p:cTn id="484" dur="indefinite" nodeType="mainSeq">
                <p:childTnLst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9" dur="500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0" fill="hold">
                      <p:stCondLst>
                        <p:cond delay="indefinite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4" dur="500"/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7" dur="500"/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8" fill="hold">
                      <p:stCondLst>
                        <p:cond delay="indefinite"/>
                      </p:stCondLst>
                      <p:childTnLst>
                        <p:par>
                          <p:cTn id="499" fill="hold">
                            <p:stCondLst>
                              <p:cond delay="0"/>
                            </p:stCondLst>
                            <p:childTnLst>
                              <p:par>
                                <p:cTn id="5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02" dur="500"/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07" dur="500"/>
                                        <p:tgtEl>
                                          <p:spTgt spid="2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2" dur="500"/>
                                        <p:tgtEl>
                                          <p:spTgt spid="2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7" dur="500"/>
                                        <p:tgtEl>
                                          <p:spTgt spid="2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6" name="TextShape 2"/>
          <p:cNvSpPr txBox="1"/>
          <p:nvPr/>
        </p:nvSpPr>
        <p:spPr>
          <a:xfrm>
            <a:off x="380880" y="914040"/>
            <a:ext cx="8382240" cy="5638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When magnesium metal burns in air, it produces a white, powdery compound magnesium oxide.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Pick an element to balance.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Avoid element in multiple compounds.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Do free elements last.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Mg already balanced, pick O.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 the LCM of both sides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 multiply each side by factor so it equals LCM.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LCM of 2 and 1 is 2.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Mg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c9211e"/>
                </a:solidFill>
                <a:latin typeface="Times New Roman"/>
              </a:rPr>
              <a:t>1 </a:t>
            </a:r>
            <a:r>
              <a:rPr b="0" lang="en-US" sz="28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utkal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 </a:t>
            </a:r>
            <a:r>
              <a:rPr b="0" lang="en-US" sz="28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2800" spc="-1" strike="noStrike">
                <a:solidFill>
                  <a:srgbClr val="c9211e"/>
                </a:solidFill>
                <a:latin typeface="Times New Roman"/>
                <a:ea typeface="utkal"/>
              </a:rPr>
              <a:t> 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18" dur="indefinite" restart="never" nodeType="tmRoot">
          <p:childTnLst>
            <p:seq>
              <p:cTn id="519" dur="indefinite" nodeType="mainSeq">
                <p:childTnLst>
                  <p:par>
                    <p:cTn id="520" fill="hold">
                      <p:stCondLst>
                        <p:cond delay="indefinite"/>
                      </p:stCondLst>
                      <p:childTnLst>
                        <p:par>
                          <p:cTn id="521" fill="hold">
                            <p:stCondLst>
                              <p:cond delay="0"/>
                            </p:stCondLst>
                            <p:childTnLst>
                              <p:par>
                                <p:cTn id="5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4" dur="500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7" dur="500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8" fill="hold">
                      <p:stCondLst>
                        <p:cond delay="indefinite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2" dur="500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5" dur="500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8" dur="500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1" dur="500"/>
                                        <p:tgtEl>
                                          <p:spTgt spid="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2" fill="hold">
                      <p:stCondLst>
                        <p:cond delay="indefinite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6" dur="500"/>
                                        <p:tgtEl>
                                          <p:spTgt spid="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7" fill="hold">
                      <p:stCondLst>
                        <p:cond delay="indefinite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1" dur="500"/>
                                        <p:tgtEl>
                                          <p:spTgt spid="2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4" dur="500"/>
                                        <p:tgtEl>
                                          <p:spTgt spid="2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5" fill="hold">
                      <p:stCondLst>
                        <p:cond delay="indefinite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9" dur="500"/>
                                        <p:tgtEl>
                                          <p:spTgt spid="2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0" fill="hold">
                      <p:stCondLst>
                        <p:cond delay="indefinite"/>
                      </p:stCondLst>
                      <p:childTnLst>
                        <p:par>
                          <p:cTn id="561" fill="hold">
                            <p:stCondLst>
                              <p:cond delay="0"/>
                            </p:stCondLst>
                            <p:childTnLst>
                              <p:par>
                                <p:cTn id="5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4" dur="500"/>
                                        <p:tgtEl>
                                          <p:spTgt spid="2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5" fill="hold">
                      <p:stCondLst>
                        <p:cond delay="indefinite"/>
                      </p:stCondLst>
                      <p:childTnLst>
                        <p:par>
                          <p:cTn id="566" fill="hold">
                            <p:stCondLst>
                              <p:cond delay="0"/>
                            </p:stCondLst>
                            <p:childTnLst>
                              <p:par>
                                <p:cTn id="5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9" dur="500"/>
                                        <p:tgtEl>
                                          <p:spTgt spid="22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685800" y="276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Evidence of Chemical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8" name="TextShape 2"/>
          <p:cNvSpPr txBox="1"/>
          <p:nvPr/>
        </p:nvSpPr>
        <p:spPr>
          <a:xfrm>
            <a:off x="393120" y="914040"/>
            <a:ext cx="8382240" cy="5121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1000"/>
          </a:bodyPr>
          <a:p>
            <a:pPr marL="609480" indent="-6094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6. Use factors as coefficients in </a:t>
            </a:r>
            <a:r>
              <a:rPr b="1" i="1" lang="en-US" sz="2800" spc="-1" strike="noStrike" u="sng">
                <a:solidFill>
                  <a:srgbClr val="000000"/>
                </a:solidFill>
                <a:uFillTx/>
                <a:latin typeface="Times New Roman"/>
              </a:rPr>
              <a:t>front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of the compound containing the element.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200" spc="-1" strike="noStrike">
                <a:solidFill>
                  <a:srgbClr val="c9211e"/>
                </a:solidFill>
                <a:latin typeface="Symbol"/>
                <a:ea typeface="Symbol"/>
              </a:rPr>
              <a:t>2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Mg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1 </a:t>
            </a:r>
            <a:r>
              <a:rPr b="0" lang="en-US" sz="32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3200" spc="-1" strike="noStrike">
                <a:solidFill>
                  <a:srgbClr val="c9211e"/>
                </a:solidFill>
                <a:latin typeface="Symbol"/>
                <a:ea typeface="Symbol"/>
              </a:rPr>
              <a:t> 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1 </a:t>
            </a:r>
            <a:r>
              <a:rPr b="0" lang="en-US" sz="32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3200" spc="-1" strike="noStrike">
                <a:solidFill>
                  <a:srgbClr val="c9211e"/>
                </a:solidFill>
                <a:latin typeface="Times New Roman"/>
              </a:rPr>
              <a:t> 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c9211e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7.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Recount—Mg not balanced now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Mg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70" dur="indefinite" restart="never" nodeType="tmRoot">
          <p:childTnLst>
            <p:seq>
              <p:cTn id="571" dur="indefinite" nodeType="mainSeq">
                <p:childTnLst>
                  <p:par>
                    <p:cTn id="572" fill="hold">
                      <p:stCondLst>
                        <p:cond delay="indefinite"/>
                      </p:stCondLst>
                      <p:childTnLst>
                        <p:par>
                          <p:cTn id="573" fill="hold">
                            <p:stCondLst>
                              <p:cond delay="0"/>
                            </p:stCondLst>
                            <p:childTnLst>
                              <p:par>
                                <p:cTn id="5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6" dur="500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81" dur="500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2" fill="hold">
                      <p:stCondLst>
                        <p:cond delay="indefinite"/>
                      </p:stCondLst>
                      <p:childTnLst>
                        <p:par>
                          <p:cTn id="583" fill="hold">
                            <p:stCondLst>
                              <p:cond delay="0"/>
                            </p:stCondLst>
                            <p:childTnLst>
                              <p:par>
                                <p:cTn id="58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8" fill="hold">
                      <p:stCondLst>
                        <p:cond delay="indefinite"/>
                      </p:stCondLst>
                      <p:childTnLst>
                        <p:par>
                          <p:cTn id="589" fill="hold">
                            <p:stCondLst>
                              <p:cond delay="0"/>
                            </p:stCondLst>
                            <p:childTnLst>
                              <p:par>
                                <p:cTn id="5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2" dur="500"/>
                                        <p:tgtEl>
                                          <p:spTgt spid="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3" fill="hold">
                      <p:stCondLst>
                        <p:cond delay="indefinite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380880" y="914040"/>
            <a:ext cx="8382240" cy="5638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8. and Repeat—attacking an unbalanced element.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Mg(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ff0000"/>
                </a:solidFill>
                <a:latin typeface="utkal"/>
                <a:ea typeface="utkal"/>
              </a:rPr>
              <a:t>⨉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Mg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9. Recount—Mg not balanced now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Mg(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MgO(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Mg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01" dur="indefinite" restart="never" nodeType="tmRoot">
          <p:childTnLst>
            <p:seq>
              <p:cTn id="602" dur="indefinite" nodeType="mainSeq">
                <p:childTnLst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7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8" fill="hold">
                      <p:stCondLst>
                        <p:cond delay="indefinite"/>
                      </p:stCondLst>
                      <p:childTnLst>
                        <p:par>
                          <p:cTn id="609" fill="hold">
                            <p:stCondLst>
                              <p:cond delay="0"/>
                            </p:stCondLst>
                            <p:childTnLst>
                              <p:par>
                                <p:cTn id="6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2" dur="500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3" fill="hold">
                      <p:stCondLst>
                        <p:cond delay="indefinite"/>
                      </p:stCondLst>
                      <p:childTnLst>
                        <p:par>
                          <p:cTn id="614" fill="hold">
                            <p:stCondLst>
                              <p:cond delay="0"/>
                            </p:stCondLst>
                            <p:childTnLst>
                              <p:par>
                                <p:cTn id="6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7" dur="500"/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8" fill="hold">
                      <p:stCondLst>
                        <p:cond delay="indefinite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2" dur="500"/>
                                        <p:tgtEl>
                                          <p:spTgt spid="2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3" fill="hold">
                      <p:stCondLst>
                        <p:cond delay="indefinite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7" dur="500"/>
                                        <p:tgtEl>
                                          <p:spTgt spid="2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0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2" name="TextShape 2"/>
          <p:cNvSpPr txBox="1"/>
          <p:nvPr/>
        </p:nvSpPr>
        <p:spPr>
          <a:xfrm>
            <a:off x="380880" y="914040"/>
            <a:ext cx="8382240" cy="5181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Under appropriate conditions at 1000°C, ammonia gas reacts with oxygen gas to produce gaseous nitrogen monoxide and steam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the skeletal equation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first in words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identify the state of each chemical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ammonia(g) + oxygen(g) </a:t>
            </a:r>
            <a:r>
              <a:rPr b="1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nitrogen monoxide(g) + water(g)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lphaLcParenR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then write the equation in formulas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identify diatomic elements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identify polyatomic ions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determine formulas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NH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NO(g) + H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34" dur="indefinite" restart="never" nodeType="tmRoot">
          <p:childTnLst>
            <p:seq>
              <p:cTn id="635" dur="indefinite" nodeType="mainSeq">
                <p:childTnLst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0" dur="500"/>
                                        <p:tgtEl>
                                          <p:spTgt spid="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1" fill="hold">
                      <p:stCondLst>
                        <p:cond delay="indefinite"/>
                      </p:stCondLst>
                      <p:childTnLst>
                        <p:par>
                          <p:cTn id="642" fill="hold">
                            <p:stCondLst>
                              <p:cond delay="0"/>
                            </p:stCondLst>
                            <p:childTnLst>
                              <p:par>
                                <p:cTn id="6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5" dur="500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6" fill="hold">
                      <p:stCondLst>
                        <p:cond delay="indefinite"/>
                      </p:stCondLst>
                      <p:childTnLst>
                        <p:par>
                          <p:cTn id="647" fill="hold">
                            <p:stCondLst>
                              <p:cond delay="0"/>
                            </p:stCondLst>
                            <p:childTnLst>
                              <p:par>
                                <p:cTn id="6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0" dur="500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3" dur="500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4" fill="hold">
                      <p:stCondLst>
                        <p:cond delay="indefinite"/>
                      </p:stCondLst>
                      <p:childTnLst>
                        <p:par>
                          <p:cTn id="655" fill="hold">
                            <p:stCondLst>
                              <p:cond delay="0"/>
                            </p:stCondLst>
                            <p:childTnLst>
                              <p:par>
                                <p:cTn id="6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8" dur="500"/>
                                        <p:tgtEl>
                                          <p:spTgt spid="2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9" fill="hold">
                      <p:stCondLst>
                        <p:cond delay="indefinite"/>
                      </p:stCondLst>
                      <p:childTnLst>
                        <p:par>
                          <p:cTn id="660" fill="hold">
                            <p:stCondLst>
                              <p:cond delay="0"/>
                            </p:stCondLst>
                            <p:childTnLst>
                              <p:par>
                                <p:cTn id="6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3" dur="500"/>
                                        <p:tgtEl>
                                          <p:spTgt spid="2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6" dur="500"/>
                                        <p:tgtEl>
                                          <p:spTgt spid="2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9" dur="500"/>
                                        <p:tgtEl>
                                          <p:spTgt spid="2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72" dur="500"/>
                                        <p:tgtEl>
                                          <p:spTgt spid="2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3" fill="hold">
                      <p:stCondLst>
                        <p:cond delay="indefinite"/>
                      </p:stCondLst>
                      <p:childTnLst>
                        <p:par>
                          <p:cTn id="674" fill="hold">
                            <p:stCondLst>
                              <p:cond delay="0"/>
                            </p:stCondLst>
                            <p:childTnLst>
                              <p:par>
                                <p:cTn id="675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677" dur="500"/>
                                        <p:tgtEl>
                                          <p:spTgt spid="2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380880" y="914040"/>
            <a:ext cx="8382240" cy="5638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StarSymbol"/>
              <a:buAutoNum type="arabicParenR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count the number of atoms of on each side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NH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NO(g) + H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1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2 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1 + 1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4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78" dur="indefinite" restart="never" nodeType="tmRoot">
          <p:childTnLst>
            <p:seq>
              <p:cTn id="679" dur="indefinite" nodeType="mainSeq">
                <p:childTnLst>
                  <p:par>
                    <p:cTn id="680" fill="hold">
                      <p:stCondLst>
                        <p:cond delay="indefinite"/>
                      </p:stCondLst>
                      <p:childTnLst>
                        <p:par>
                          <p:cTn id="681" fill="hold">
                            <p:stCondLst>
                              <p:cond delay="0"/>
                            </p:stCondLst>
                            <p:childTnLst>
                              <p:par>
                                <p:cTn id="6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4" dur="500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5" fill="hold">
                      <p:stCondLst>
                        <p:cond delay="indefinite"/>
                      </p:stCondLst>
                      <p:childTnLst>
                        <p:par>
                          <p:cTn id="686" fill="hold">
                            <p:stCondLst>
                              <p:cond delay="0"/>
                            </p:stCondLst>
                            <p:childTnLst>
                              <p:par>
                                <p:cTn id="6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9" dur="500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0" fill="hold">
                      <p:stCondLst>
                        <p:cond delay="indefinite"/>
                      </p:stCondLst>
                      <p:childTnLst>
                        <p:par>
                          <p:cTn id="691" fill="hold">
                            <p:stCondLst>
                              <p:cond delay="0"/>
                            </p:stCondLst>
                            <p:childTnLst>
                              <p:par>
                                <p:cTn id="6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4" dur="500"/>
                                        <p:tgtEl>
                                          <p:spTgt spid="2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5" fill="hold">
                      <p:stCondLst>
                        <p:cond delay="indefinite"/>
                      </p:stCondLst>
                      <p:childTnLst>
                        <p:par>
                          <p:cTn id="696" fill="hold">
                            <p:stCondLst>
                              <p:cond delay="0"/>
                            </p:stCondLst>
                            <p:childTnLst>
                              <p:par>
                                <p:cTn id="6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9" dur="500"/>
                                        <p:tgtEl>
                                          <p:spTgt spid="2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0" fill="hold">
                      <p:stCondLst>
                        <p:cond delay="indefinite"/>
                      </p:stCondLst>
                      <p:childTnLst>
                        <p:par>
                          <p:cTn id="701" fill="hold">
                            <p:stCondLst>
                              <p:cond delay="0"/>
                            </p:stCondLst>
                            <p:childTnLst>
                              <p:par>
                                <p:cTn id="7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4" dur="500"/>
                                        <p:tgtEl>
                                          <p:spTgt spid="2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380880" y="914040"/>
            <a:ext cx="8305920" cy="53341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arenR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pick an element to balance - H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avoid element in multiple compounds on same side -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arenR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find least common multiple of both sides (6)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arenR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multiply each side by factor so it equals LCM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NO(g)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c9211e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c9211e"/>
                </a:solidFill>
                <a:latin typeface="utkal"/>
                <a:ea typeface="utkal"/>
              </a:rPr>
              <a:t>⨉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c9211e"/>
                </a:solidFill>
                <a:latin typeface="Times New Roman"/>
              </a:rPr>
              <a:t>3 </a:t>
            </a:r>
            <a:r>
              <a:rPr b="0" lang="en-US" sz="3200" spc="-1" strike="noStrike">
                <a:solidFill>
                  <a:srgbClr val="c9211e"/>
                </a:solidFill>
                <a:latin typeface="utkal"/>
                <a:ea typeface="utkal"/>
              </a:rPr>
              <a:t>⨉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3200" spc="-1" strike="noStrike">
                <a:solidFill>
                  <a:srgbClr val="000000"/>
                </a:solidFill>
                <a:latin typeface="utkal"/>
                <a:ea typeface="utkal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utkal"/>
              </a:rPr>
              <a:t>2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utkal"/>
              </a:rPr>
              <a:t> 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05" dur="indefinite" restart="never" nodeType="tmRoot">
          <p:childTnLst>
            <p:seq>
              <p:cTn id="706" dur="indefinite" nodeType="mainSeq">
                <p:childTnLst>
                  <p:par>
                    <p:cTn id="707" fill="hold">
                      <p:stCondLst>
                        <p:cond delay="indefinite"/>
                      </p:stCondLst>
                      <p:childTnLst>
                        <p:par>
                          <p:cTn id="708" fill="hold">
                            <p:stCondLst>
                              <p:cond delay="0"/>
                            </p:stCondLst>
                            <p:childTnLst>
                              <p:par>
                                <p:cTn id="7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1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4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5" fill="hold">
                      <p:stCondLst>
                        <p:cond delay="indefinite"/>
                      </p:stCondLst>
                      <p:childTnLst>
                        <p:par>
                          <p:cTn id="716" fill="hold">
                            <p:stCondLst>
                              <p:cond delay="0"/>
                            </p:stCondLst>
                            <p:childTnLst>
                              <p:par>
                                <p:cTn id="7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9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0" fill="hold">
                      <p:stCondLst>
                        <p:cond delay="indefinite"/>
                      </p:stCondLst>
                      <p:childTnLst>
                        <p:par>
                          <p:cTn id="721" fill="hold">
                            <p:stCondLst>
                              <p:cond delay="0"/>
                            </p:stCondLst>
                            <p:childTnLst>
                              <p:par>
                                <p:cTn id="7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4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5" fill="hold">
                      <p:stCondLst>
                        <p:cond delay="indefinite"/>
                      </p:stCondLst>
                      <p:childTnLst>
                        <p:par>
                          <p:cTn id="726" fill="hold">
                            <p:stCondLst>
                              <p:cond delay="0"/>
                            </p:stCondLst>
                            <p:childTnLst>
                              <p:par>
                                <p:cTn id="7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9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2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5" dur="500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8" dur="500"/>
                                        <p:tgtEl>
                                          <p:spTgt spid="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380880" y="914040"/>
            <a:ext cx="8382240" cy="5181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buClr>
                <a:srgbClr val="000000"/>
              </a:buClr>
              <a:buFont typeface="StarSymbol"/>
              <a:buAutoNum type="arabicParenR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use factors as coefficients in </a:t>
            </a:r>
            <a:r>
              <a:rPr b="1" i="1" lang="en-US" sz="3200" spc="-1" strike="noStrike" u="sng">
                <a:solidFill>
                  <a:srgbClr val="000000"/>
                </a:solidFill>
                <a:uFillTx/>
                <a:latin typeface="Times New Roman"/>
              </a:rPr>
              <a:t>front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of compound containing the element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3600" spc="-1" strike="noStrike">
                <a:solidFill>
                  <a:srgbClr val="c9211e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NH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NO(g) + </a:t>
            </a:r>
            <a:r>
              <a:rPr b="0" lang="en-US" sz="3600" spc="-1" strike="noStrike">
                <a:solidFill>
                  <a:srgbClr val="c9211e"/>
                </a:solidFill>
                <a:latin typeface="Times New Roman"/>
              </a:rPr>
              <a:t>3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3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c9211e"/>
                </a:solidFill>
                <a:latin typeface="Times New Roman"/>
              </a:rPr>
              <a:t>2 </a:t>
            </a:r>
            <a:r>
              <a:rPr b="0" lang="en-US" sz="36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  <a:ea typeface="utkal"/>
              </a:rPr>
              <a:t>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1                 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c9211e"/>
                </a:solidFill>
                <a:latin typeface="Times New Roman"/>
              </a:rPr>
              <a:t>2 </a:t>
            </a:r>
            <a:r>
              <a:rPr b="0" lang="en-US" sz="36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  <a:ea typeface="utkal"/>
              </a:rPr>
              <a:t>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</a:t>
            </a:r>
            <a:r>
              <a:rPr b="0" lang="en-US" sz="3600" spc="-1" strike="noStrike">
                <a:solidFill>
                  <a:srgbClr val="c9211e"/>
                </a:solidFill>
                <a:latin typeface="Times New Roman"/>
                <a:ea typeface="Noto Sans CJK SC"/>
              </a:rPr>
              <a:t>3</a:t>
            </a:r>
            <a:r>
              <a:rPr b="0" lang="en-US" sz="3600" spc="-1" strike="noStrike">
                <a:solidFill>
                  <a:srgbClr val="c9211e"/>
                </a:solidFill>
                <a:latin typeface="Times New Roman"/>
              </a:rPr>
              <a:t> </a:t>
            </a:r>
            <a:r>
              <a:rPr b="0" lang="en-US" sz="3600" spc="-1" strike="noStrike">
                <a:solidFill>
                  <a:srgbClr val="c9211e"/>
                </a:solidFill>
                <a:latin typeface="utkal"/>
                <a:ea typeface="utkal"/>
              </a:rPr>
              <a:t>⨉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2          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90000"/>
              </a:lnSpc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6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(</a:t>
            </a:r>
            <a:r>
              <a:rPr b="0" lang="en-US" sz="3600" spc="-1" strike="noStrike">
                <a:solidFill>
                  <a:srgbClr val="c9211e"/>
                </a:solidFill>
                <a:latin typeface="Times New Roman"/>
                <a:ea typeface="Noto Sans CJK SC"/>
              </a:rPr>
              <a:t>3 </a:t>
            </a:r>
            <a:r>
              <a:rPr b="0" lang="en-US" sz="36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3600" spc="-1" strike="noStrike">
                <a:solidFill>
                  <a:srgbClr val="000000"/>
                </a:solidFill>
                <a:latin typeface="utkal"/>
                <a:ea typeface="utkal"/>
              </a:rPr>
              <a:t> 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  <a:ea typeface="utkal"/>
              </a:rPr>
              <a:t>1) + 1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8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39" dur="indefinite" restart="never" nodeType="tmRoot">
          <p:childTnLst>
            <p:seq>
              <p:cTn id="740" dur="indefinite" nodeType="mainSeq">
                <p:childTnLst>
                  <p:par>
                    <p:cTn id="741" fill="hold">
                      <p:stCondLst>
                        <p:cond delay="indefinite"/>
                      </p:stCondLst>
                      <p:childTnLst>
                        <p:par>
                          <p:cTn id="742" fill="hold">
                            <p:stCondLst>
                              <p:cond delay="0"/>
                            </p:stCondLst>
                            <p:childTnLst>
                              <p:par>
                                <p:cTn id="7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5" dur="5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8" dur="5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9" fill="hold">
                      <p:stCondLst>
                        <p:cond delay="indefinite"/>
                      </p:stCondLst>
                      <p:childTnLst>
                        <p:par>
                          <p:cTn id="750" fill="hold">
                            <p:stCondLst>
                              <p:cond delay="0"/>
                            </p:stCondLst>
                            <p:childTnLst>
                              <p:par>
                                <p:cTn id="7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3" dur="5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4" fill="hold">
                      <p:stCondLst>
                        <p:cond delay="indefinite"/>
                      </p:stCondLst>
                      <p:childTnLst>
                        <p:par>
                          <p:cTn id="755" fill="hold">
                            <p:stCondLst>
                              <p:cond delay="0"/>
                            </p:stCondLst>
                            <p:childTnLst>
                              <p:par>
                                <p:cTn id="7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8" dur="5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9" fill="hold">
                      <p:stCondLst>
                        <p:cond delay="indefinite"/>
                      </p:stCondLst>
                      <p:childTnLst>
                        <p:par>
                          <p:cTn id="760" fill="hold">
                            <p:stCondLst>
                              <p:cond delay="0"/>
                            </p:stCondLst>
                            <p:childTnLst>
                              <p:par>
                                <p:cTn id="76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63" dur="500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380880" y="914040"/>
            <a:ext cx="8382240" cy="5181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arenR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Recount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–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 &amp; O not balanced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NO(g) + 3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6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6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 + 3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arenR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and Repeat – attack the 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2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NO(g) + 3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2800" spc="-1" strike="noStrike">
                <a:solidFill>
                  <a:srgbClr val="ff0000"/>
                </a:solidFill>
                <a:latin typeface="utkal"/>
                <a:ea typeface="utkal"/>
              </a:rPr>
              <a:t>⨉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utkal"/>
              </a:rPr>
              <a:t> 2     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6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6      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(1 </a:t>
            </a:r>
            <a:r>
              <a:rPr b="0" lang="en-US" sz="2800" spc="-1" strike="noStrike">
                <a:solidFill>
                  <a:srgbClr val="c9211e"/>
                </a:solidFill>
                <a:latin typeface="utkal"/>
                <a:ea typeface="utkal"/>
              </a:rPr>
              <a:t>⨉</a:t>
            </a:r>
            <a:r>
              <a:rPr b="0" lang="en-US" sz="2800" spc="-1" strike="noStrike">
                <a:solidFill>
                  <a:srgbClr val="c9211e"/>
                </a:solidFill>
                <a:latin typeface="Times New Roman"/>
                <a:ea typeface="utkal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utkal"/>
              </a:rPr>
              <a:t>)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64" dur="indefinite" restart="never" nodeType="tmRoot">
          <p:childTnLst>
            <p:seq>
              <p:cTn id="765" dur="indefinite" nodeType="mainSeq">
                <p:childTnLst>
                  <p:par>
                    <p:cTn id="766" fill="hold">
                      <p:stCondLst>
                        <p:cond delay="indefinite"/>
                      </p:stCondLst>
                      <p:childTnLst>
                        <p:par>
                          <p:cTn id="767" fill="hold">
                            <p:stCondLst>
                              <p:cond delay="0"/>
                            </p:stCondLst>
                            <p:childTnLst>
                              <p:par>
                                <p:cTn id="7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3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6" dur="500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9" dur="500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2" dur="500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3" fill="hold">
                      <p:stCondLst>
                        <p:cond delay="indefinite"/>
                      </p:stCondLst>
                      <p:childTnLst>
                        <p:par>
                          <p:cTn id="784" fill="hold">
                            <p:stCondLst>
                              <p:cond delay="0"/>
                            </p:stCondLst>
                            <p:childTnLst>
                              <p:par>
                                <p:cTn id="7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7" dur="500"/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0" dur="500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3" dur="500"/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6" dur="500"/>
                                        <p:tgtEl>
                                          <p:spTgt spid="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9" dur="500"/>
                                        <p:tgtEl>
                                          <p:spTgt spid="2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380880" y="1294920"/>
            <a:ext cx="8382240" cy="48006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arenR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Recount Again – Still not balanced and the only element left is O!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NH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NO(g) + 3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6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6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2 + 3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2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00" dur="indefinite" restart="never" nodeType="tmRoot">
          <p:childTnLst>
            <p:seq>
              <p:cTn id="801" dur="indefinite" nodeType="mainSeq">
                <p:childTnLst>
                  <p:par>
                    <p:cTn id="802" fill="hold">
                      <p:stCondLst>
                        <p:cond delay="indefinite"/>
                      </p:stCondLst>
                      <p:childTnLst>
                        <p:par>
                          <p:cTn id="803" fill="hold">
                            <p:stCondLst>
                              <p:cond delay="0"/>
                            </p:stCondLst>
                            <p:childTnLst>
                              <p:par>
                                <p:cTn id="8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6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9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2" dur="500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5" dur="500"/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8" dur="500"/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380880" y="914040"/>
            <a:ext cx="8382240" cy="5715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arenR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and Repeat Again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 trick of the trade - when you are forced to attack an element that is in 3 or more compounds – find where it is uncombined.  You can find a factor to make it any amount you want, even if that factor is a fraction!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 NH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(g) + </a:t>
            </a:r>
            <a:r>
              <a:rPr b="0" lang="en-US" sz="2400" spc="-1" strike="noStrike" u="sng">
                <a:solidFill>
                  <a:srgbClr val="000000"/>
                </a:solidFill>
                <a:uFillTx/>
                <a:latin typeface="Times New Roman"/>
              </a:rPr>
              <a:t>?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NO(g) + 3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6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6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 + 3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We want to make the O on the left equal 5, therefore we will multiply it by 2.5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(g) +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2.5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NO(g) + 3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6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6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2.5 </a:t>
            </a:r>
            <a:r>
              <a:rPr b="0" lang="en-US" sz="2800" spc="-1" strike="noStrike">
                <a:solidFill>
                  <a:srgbClr val="ff0000"/>
                </a:solidFill>
                <a:latin typeface="utkal"/>
                <a:ea typeface="utkal"/>
              </a:rPr>
              <a:t>⨉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+ 3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4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19" dur="indefinite" restart="never" nodeType="tmRoot">
          <p:childTnLst>
            <p:seq>
              <p:cTn id="820" dur="indefinite" nodeType="mainSeq">
                <p:childTnLst>
                  <p:par>
                    <p:cTn id="821" fill="hold">
                      <p:stCondLst>
                        <p:cond delay="indefinite"/>
                      </p:stCondLst>
                      <p:childTnLst>
                        <p:par>
                          <p:cTn id="822" fill="hold">
                            <p:stCondLst>
                              <p:cond delay="0"/>
                            </p:stCondLst>
                            <p:childTnLst>
                              <p:par>
                                <p:cTn id="8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5" dur="5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8" dur="500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31" dur="500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2" fill="hold">
                      <p:stCondLst>
                        <p:cond delay="indefinite"/>
                      </p:stCondLst>
                      <p:childTnLst>
                        <p:par>
                          <p:cTn id="833" fill="hold">
                            <p:stCondLst>
                              <p:cond delay="0"/>
                            </p:stCondLst>
                            <p:childTnLst>
                              <p:par>
                                <p:cTn id="8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36" dur="500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7" fill="hold">
                      <p:stCondLst>
                        <p:cond delay="indefinite"/>
                      </p:stCondLst>
                      <p:childTnLst>
                        <p:par>
                          <p:cTn id="838" fill="hold">
                            <p:stCondLst>
                              <p:cond delay="0"/>
                            </p:stCondLst>
                            <p:childTnLst>
                              <p:par>
                                <p:cTn id="8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1" dur="500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2" fill="hold">
                      <p:stCondLst>
                        <p:cond delay="indefinite"/>
                      </p:stCondLst>
                      <p:childTnLst>
                        <p:par>
                          <p:cTn id="843" fill="hold">
                            <p:stCondLst>
                              <p:cond delay="0"/>
                            </p:stCondLst>
                            <p:childTnLst>
                              <p:par>
                                <p:cTn id="8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6" dur="500"/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9" dur="500"/>
                                        <p:tgtEl>
                                          <p:spTgt spid="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0" fill="hold">
                      <p:stCondLst>
                        <p:cond delay="indefinite"/>
                      </p:stCondLst>
                      <p:childTnLst>
                        <p:par>
                          <p:cTn id="851" fill="hold">
                            <p:stCondLst>
                              <p:cond delay="0"/>
                            </p:stCondLst>
                            <p:childTnLst>
                              <p:par>
                                <p:cTn id="8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4" dur="500"/>
                                        <p:tgtEl>
                                          <p:spTgt spid="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7" dur="500"/>
                                        <p:tgtEl>
                                          <p:spTgt spid="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0" dur="500"/>
                                        <p:tgtEl>
                                          <p:spTgt spid="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3" dur="500"/>
                                        <p:tgtEl>
                                          <p:spTgt spid="2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228600" y="914400"/>
            <a:ext cx="8686800" cy="5486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arenR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You can’t have a coefficient that isn’t a whole number.  Multiply all the coefficients by a number to eliminate fractions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?.5, then multiply by 2; if ?.33, then  3; if ?.25, then 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{2 NH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+ 2.5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NO(g) + 3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O(g)}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x 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NH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+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5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(g)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4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NO(g) +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6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O(g)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4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N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12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H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12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10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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4 + 6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6" name="TextShape 2"/>
          <p:cNvSpPr txBox="1"/>
          <p:nvPr/>
        </p:nvSpPr>
        <p:spPr>
          <a:xfrm>
            <a:off x="685800" y="763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Another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64" dur="indefinite" restart="never" nodeType="tmRoot">
          <p:childTnLst>
            <p:seq>
              <p:cTn id="865" dur="indefinite" nodeType="mainSeq">
                <p:childTnLst>
                  <p:par>
                    <p:cTn id="866" fill="hold">
                      <p:stCondLst>
                        <p:cond delay="indefinite"/>
                      </p:stCondLst>
                      <p:childTnLst>
                        <p:par>
                          <p:cTn id="867" fill="hold">
                            <p:stCondLst>
                              <p:cond delay="0"/>
                            </p:stCondLst>
                            <p:childTnLst>
                              <p:par>
                                <p:cTn id="8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0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3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4" fill="hold">
                      <p:stCondLst>
                        <p:cond delay="indefinite"/>
                      </p:stCondLst>
                      <p:childTnLst>
                        <p:par>
                          <p:cTn id="875" fill="hold">
                            <p:stCondLst>
                              <p:cond delay="0"/>
                            </p:stCondLst>
                            <p:childTnLst>
                              <p:par>
                                <p:cTn id="87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8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9" fill="hold">
                      <p:stCondLst>
                        <p:cond delay="indefinite"/>
                      </p:stCondLst>
                      <p:childTnLst>
                        <p:par>
                          <p:cTn id="880" fill="hold">
                            <p:stCondLst>
                              <p:cond delay="0"/>
                            </p:stCondLst>
                            <p:childTnLst>
                              <p:par>
                                <p:cTn id="8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3" dur="5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4" fill="hold">
                      <p:stCondLst>
                        <p:cond delay="indefinite"/>
                      </p:stCondLst>
                      <p:childTnLst>
                        <p:par>
                          <p:cTn id="885" fill="hold">
                            <p:stCondLst>
                              <p:cond delay="0"/>
                            </p:stCondLst>
                            <p:childTnLst>
                              <p:par>
                                <p:cTn id="8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8" dur="5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1" dur="5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4" dur="500"/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685800" y="88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380880" y="1371600"/>
            <a:ext cx="8382240" cy="502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Reactions involve chemical changes in matter resulting in new substances.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Reactions involve rearrangement and exchange of atoms to produce new molecules.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Elements are not transmuted during a reaction.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Atoms of different elements can combine to make new compounds.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Molecules can combine to make bigger molecules.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Molecules can decompose into smaller molecules or atoms.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Atoms can be exchanged between molecules or transferred to another molecule.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Atoms can gain or lose electrons, turning them into ions.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Or changing the charge on ions that are already there.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" dur="500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" dur="500"/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" dur="500"/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" dur="500"/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" dur="500"/>
                                        <p:tgtEl>
                                          <p:spTgt spid="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" dur="500"/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Practice 1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685800" y="1225080"/>
            <a:ext cx="7772400" cy="453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73000"/>
          </a:bodyPr>
          <a:p>
            <a:pPr marL="342720" indent="-342720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aluminum metal reacts with air, it produces a white, powdery compound called aluminum oxide.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Reacting with air means reacting with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Aluminum(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oxygen(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aluminum oxide(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4 Al(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+ 3 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2 Al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895" dur="indefinite" restart="never" nodeType="tmRoot">
          <p:childTnLst>
            <p:seq>
              <p:cTn id="896" dur="indefinite" nodeType="mainSeq">
                <p:childTnLst>
                  <p:par>
                    <p:cTn id="897" fill="hold">
                      <p:stCondLst>
                        <p:cond delay="indefinite"/>
                      </p:stCondLst>
                      <p:childTnLst>
                        <p:par>
                          <p:cTn id="898" fill="hold">
                            <p:stCondLst>
                              <p:cond delay="0"/>
                            </p:stCondLst>
                            <p:childTnLst>
                              <p:par>
                                <p:cTn id="8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1" dur="5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2" fill="hold">
                      <p:stCondLst>
                        <p:cond delay="indefinite"/>
                      </p:stCondLst>
                      <p:childTnLst>
                        <p:par>
                          <p:cTn id="903" fill="hold">
                            <p:stCondLst>
                              <p:cond delay="0"/>
                            </p:stCondLst>
                            <p:childTnLst>
                              <p:par>
                                <p:cTn id="9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6" dur="500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7" nodeType="with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909" dur="500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0" fill="hold">
                      <p:stCondLst>
                        <p:cond delay="indefinite"/>
                      </p:stCondLst>
                      <p:childTnLst>
                        <p:par>
                          <p:cTn id="911" fill="hold">
                            <p:stCondLst>
                              <p:cond delay="0"/>
                            </p:stCondLst>
                            <p:childTnLst>
                              <p:par>
                                <p:cTn id="912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914" dur="500"/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5" fill="hold">
                      <p:stCondLst>
                        <p:cond delay="indefinite"/>
                      </p:stCondLst>
                      <p:childTnLst>
                        <p:par>
                          <p:cTn id="916" fill="hold">
                            <p:stCondLst>
                              <p:cond delay="0"/>
                            </p:stCondLst>
                            <p:childTnLst>
                              <p:par>
                                <p:cTn id="917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919" dur="500"/>
                                        <p:tgtEl>
                                          <p:spTgt spid="2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Practice #2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0" name="TextShape 2"/>
          <p:cNvSpPr txBox="1"/>
          <p:nvPr/>
        </p:nvSpPr>
        <p:spPr>
          <a:xfrm>
            <a:off x="685800" y="1284120"/>
            <a:ext cx="7772400" cy="481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75000"/>
          </a:bodyPr>
          <a:p>
            <a:pPr marL="342720" indent="-342720">
              <a:lnSpc>
                <a:spcPct val="90000"/>
              </a:lnSpc>
              <a:spcBef>
                <a:spcPts val="6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Acetic acid reacts with the metal aluminum to make aqueous aluminum acetate and gaseous hydrogen.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Acids are always aqueous.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Metals are solid except for mercury.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Acid/Metal Reactions liberate H</a:t>
            </a:r>
            <a:r>
              <a:rPr b="0" lang="en-US" sz="2800" spc="-1" strike="noStrike" baseline="-33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gas.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Al(C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 Al(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 + 6 HC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1" lang="en-US" sz="28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2 Al(C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 + 3 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920" dur="indefinite" restart="never" nodeType="tmRoot">
          <p:childTnLst>
            <p:seq>
              <p:cTn id="921" dur="indefinite" nodeType="mainSeq">
                <p:childTnLst>
                  <p:par>
                    <p:cTn id="922" fill="hold">
                      <p:stCondLst>
                        <p:cond delay="indefinite"/>
                      </p:stCondLst>
                      <p:childTnLst>
                        <p:par>
                          <p:cTn id="923" fill="hold">
                            <p:stCondLst>
                              <p:cond delay="0"/>
                            </p:stCondLst>
                            <p:childTnLst>
                              <p:par>
                                <p:cTn id="9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6" dur="5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7" fill="hold">
                      <p:stCondLst>
                        <p:cond delay="indefinite"/>
                      </p:stCondLst>
                      <p:childTnLst>
                        <p:par>
                          <p:cTn id="928" fill="hold">
                            <p:stCondLst>
                              <p:cond delay="0"/>
                            </p:stCondLst>
                            <p:childTnLst>
                              <p:par>
                                <p:cTn id="9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1" dur="500"/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2" fill="hold">
                      <p:stCondLst>
                        <p:cond delay="indefinite"/>
                      </p:stCondLst>
                      <p:childTnLst>
                        <p:par>
                          <p:cTn id="933" fill="hold">
                            <p:stCondLst>
                              <p:cond delay="0"/>
                            </p:stCondLst>
                            <p:childTnLst>
                              <p:par>
                                <p:cTn id="9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6" dur="500"/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7" fill="hold">
                      <p:stCondLst>
                        <p:cond delay="indefinite"/>
                      </p:stCondLst>
                      <p:childTnLst>
                        <p:par>
                          <p:cTn id="938" fill="hold">
                            <p:stCondLst>
                              <p:cond delay="0"/>
                            </p:stCondLst>
                            <p:childTnLst>
                              <p:par>
                                <p:cTn id="9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41" dur="500"/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2" fill="hold">
                      <p:stCondLst>
                        <p:cond delay="indefinite"/>
                      </p:stCondLst>
                      <p:childTnLst>
                        <p:par>
                          <p:cTn id="943" fill="hold">
                            <p:stCondLst>
                              <p:cond delay="0"/>
                            </p:stCondLst>
                            <p:childTnLst>
                              <p:par>
                                <p:cTn id="944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946" dur="500"/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7" fill="hold">
                      <p:stCondLst>
                        <p:cond delay="indefinite"/>
                      </p:stCondLst>
                      <p:childTnLst>
                        <p:par>
                          <p:cTn id="948" fill="hold">
                            <p:stCondLst>
                              <p:cond delay="0"/>
                            </p:stCondLst>
                            <p:childTnLst>
                              <p:par>
                                <p:cTn id="949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951" dur="500"/>
                                        <p:tgtEl>
                                          <p:spTgt spid="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Practice #3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2" name="TextShape 2"/>
          <p:cNvSpPr txBox="1"/>
          <p:nvPr/>
        </p:nvSpPr>
        <p:spPr>
          <a:xfrm>
            <a:off x="685800" y="1188720"/>
            <a:ext cx="7772400" cy="4907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Combustion of ethyl alcohol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Combustion is burning, and therefore, reacts with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Combustion of compounds containing C and H always make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and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as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OH(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CO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C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5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OH(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+ 3 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2 CO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+ 3 H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952" dur="indefinite" restart="never" nodeType="tmRoot">
          <p:childTnLst>
            <p:seq>
              <p:cTn id="953" dur="indefinite" nodeType="mainSeq">
                <p:childTnLst>
                  <p:par>
                    <p:cTn id="954" fill="hold">
                      <p:stCondLst>
                        <p:cond delay="indefinite"/>
                      </p:stCondLst>
                      <p:childTnLst>
                        <p:par>
                          <p:cTn id="955" fill="hold">
                            <p:stCondLst>
                              <p:cond delay="0"/>
                            </p:stCondLst>
                            <p:childTnLst>
                              <p:par>
                                <p:cTn id="9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8" dur="5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9" fill="hold">
                      <p:stCondLst>
                        <p:cond delay="indefinite"/>
                      </p:stCondLst>
                      <p:childTnLst>
                        <p:par>
                          <p:cTn id="960" fill="hold">
                            <p:stCondLst>
                              <p:cond delay="0"/>
                            </p:stCondLst>
                            <p:childTnLst>
                              <p:par>
                                <p:cTn id="9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3" dur="500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4" fill="hold">
                      <p:stCondLst>
                        <p:cond delay="indefinite"/>
                      </p:stCondLst>
                      <p:childTnLst>
                        <p:par>
                          <p:cTn id="965" fill="hold">
                            <p:stCondLst>
                              <p:cond delay="0"/>
                            </p:stCondLst>
                            <p:childTnLst>
                              <p:par>
                                <p:cTn id="9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8" dur="500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9" fill="hold">
                      <p:stCondLst>
                        <p:cond delay="indefinite"/>
                      </p:stCondLst>
                      <p:childTnLst>
                        <p:par>
                          <p:cTn id="970" fill="hold">
                            <p:stCondLst>
                              <p:cond delay="0"/>
                            </p:stCondLst>
                            <p:childTnLst>
                              <p:par>
                                <p:cTn id="971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973" dur="500"/>
                                        <p:tgtEl>
                                          <p:spTgt spid="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4" fill="hold">
                      <p:stCondLst>
                        <p:cond delay="indefinite"/>
                      </p:stCondLst>
                      <p:childTnLst>
                        <p:par>
                          <p:cTn id="975" fill="hold">
                            <p:stCondLst>
                              <p:cond delay="0"/>
                            </p:stCondLst>
                            <p:childTnLst>
                              <p:par>
                                <p:cTn id="976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978" dur="500"/>
                                        <p:tgtEl>
                                          <p:spTgt spid="2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685800" y="7596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Practice #4,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380880" y="837720"/>
            <a:ext cx="8382240" cy="5257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Combustion of liquid butane (C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in a lighter.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CO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 C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10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+ 13 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1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8 CO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+ 10 H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979" dur="indefinite" restart="never" nodeType="tmRoot">
          <p:childTnLst>
            <p:seq>
              <p:cTn id="980" dur="indefinite" nodeType="mainSeq">
                <p:childTnLst>
                  <p:par>
                    <p:cTn id="981" fill="hold">
                      <p:stCondLst>
                        <p:cond delay="indefinite"/>
                      </p:stCondLst>
                      <p:childTnLst>
                        <p:par>
                          <p:cTn id="982" fill="hold">
                            <p:stCondLst>
                              <p:cond delay="0"/>
                            </p:stCondLst>
                            <p:childTnLst>
                              <p:par>
                                <p:cTn id="9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5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6" fill="hold">
                      <p:stCondLst>
                        <p:cond delay="indefinite"/>
                      </p:stCondLst>
                      <p:childTnLst>
                        <p:par>
                          <p:cTn id="987" fill="hold">
                            <p:stCondLst>
                              <p:cond delay="0"/>
                            </p:stCondLst>
                            <p:childTnLst>
                              <p:par>
                                <p:cTn id="9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0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1" fill="hold">
                      <p:stCondLst>
                        <p:cond delay="indefinite"/>
                      </p:stCondLst>
                      <p:childTnLst>
                        <p:par>
                          <p:cTn id="992" fill="hold">
                            <p:stCondLst>
                              <p:cond delay="0"/>
                            </p:stCondLst>
                            <p:childTnLst>
                              <p:par>
                                <p:cTn id="9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5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6" fill="hold">
                      <p:stCondLst>
                        <p:cond delay="indefinite"/>
                      </p:stCondLst>
                      <p:childTnLst>
                        <p:par>
                          <p:cTn id="997" fill="hold">
                            <p:stCondLst>
                              <p:cond delay="0"/>
                            </p:stCondLst>
                            <p:childTnLst>
                              <p:par>
                                <p:cTn id="9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0" dur="500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Aqueous Solutions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685800" y="88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Aqueous Solutions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7" name="TextShape 2"/>
          <p:cNvSpPr txBox="1"/>
          <p:nvPr/>
        </p:nvSpPr>
        <p:spPr>
          <a:xfrm>
            <a:off x="457200" y="1371600"/>
            <a:ext cx="8229600" cy="495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Many times, the chemicals we are reacting together are dissolved in water.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Mixtures of a chemical dissolved in water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aqueous solutions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Dissolving the chemicals in water helps them to react together faster.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water separates the chemicals into individual molecules or 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separate, free-floating particles come in contact more frequently so the reaction speeds up.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01" dur="indefinite" restart="never" nodeType="tmRoot">
          <p:childTnLst>
            <p:seq>
              <p:cTn id="1002" dur="indefinite" nodeType="mainSeq">
                <p:childTnLst>
                  <p:par>
                    <p:cTn id="1003" fill="hold">
                      <p:stCondLst>
                        <p:cond delay="indefinite"/>
                      </p:stCondLst>
                      <p:childTnLst>
                        <p:par>
                          <p:cTn id="1004" fill="hold">
                            <p:stCondLst>
                              <p:cond delay="0"/>
                            </p:stCondLst>
                            <p:childTnLst>
                              <p:par>
                                <p:cTn id="10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7" dur="500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0" dur="500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1" fill="hold">
                      <p:stCondLst>
                        <p:cond delay="indefinite"/>
                      </p:stCondLst>
                      <p:childTnLst>
                        <p:par>
                          <p:cTn id="1012" fill="hold">
                            <p:stCondLst>
                              <p:cond delay="0"/>
                            </p:stCondLst>
                            <p:childTnLst>
                              <p:par>
                                <p:cTn id="10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5" dur="500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8" dur="500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1" dur="500"/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Predicting Whether a Reaction Will Occur in Aqueous Solution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9" name="TextShape 2"/>
          <p:cNvSpPr txBox="1"/>
          <p:nvPr/>
        </p:nvSpPr>
        <p:spPr>
          <a:xfrm>
            <a:off x="762120" y="190512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“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Forces” that drive a reaction: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Formation of a solid.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Formation of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Formation of a gas.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Transfer of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chemicals (dissolved in water) are mixed and one of the above-noted forces occur, the reaction will generally happen.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22" dur="indefinite" restart="never" nodeType="tmRoot">
          <p:childTnLst>
            <p:seq>
              <p:cTn id="1023" dur="indefinite" nodeType="mainSeq">
                <p:childTnLst>
                  <p:par>
                    <p:cTn id="1024" fill="hold">
                      <p:stCondLst>
                        <p:cond delay="indefinite"/>
                      </p:stCondLst>
                      <p:childTnLst>
                        <p:par>
                          <p:cTn id="1025" fill="hold">
                            <p:stCondLst>
                              <p:cond delay="0"/>
                            </p:stCondLst>
                            <p:childTnLst>
                              <p:par>
                                <p:cTn id="10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8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1" dur="5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4" dur="50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7" dur="50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40" dur="50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1" fill="hold">
                      <p:stCondLst>
                        <p:cond delay="indefinite"/>
                      </p:stCondLst>
                      <p:childTnLst>
                        <p:par>
                          <p:cTn id="1042" fill="hold">
                            <p:stCondLst>
                              <p:cond delay="0"/>
                            </p:stCondLst>
                            <p:childTnLst>
                              <p:par>
                                <p:cTn id="10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45" dur="50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609480" y="889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Dissociation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380520" y="1142640"/>
            <a:ext cx="5410440" cy="5257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ionic compounds dissolve in water, the anions and cations are separated from each other. This is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dissociation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However, not all ionic compounds are soluble in water!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compounds containing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polyatomic ions dissociate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the polyatomic group stays together as one 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62" name="" descr=""/>
          <p:cNvPicPr/>
          <p:nvPr/>
        </p:nvPicPr>
        <p:blipFill>
          <a:blip r:embed="rId1"/>
          <a:stretch/>
        </p:blipFill>
        <p:spPr>
          <a:xfrm>
            <a:off x="6400800" y="990720"/>
            <a:ext cx="2457360" cy="2301840"/>
          </a:xfrm>
          <a:prstGeom prst="rect">
            <a:avLst/>
          </a:prstGeom>
          <a:ln>
            <a:noFill/>
          </a:ln>
        </p:spPr>
      </p:pic>
      <p:pic>
        <p:nvPicPr>
          <p:cNvPr id="263" name="" descr=""/>
          <p:cNvPicPr/>
          <p:nvPr/>
        </p:nvPicPr>
        <p:blipFill>
          <a:blip r:embed="rId2"/>
          <a:stretch/>
        </p:blipFill>
        <p:spPr>
          <a:xfrm>
            <a:off x="6400800" y="3440160"/>
            <a:ext cx="2590920" cy="22352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046" dur="indefinite" restart="never" nodeType="tmRoot">
          <p:childTnLst>
            <p:seq>
              <p:cTn id="1047" dur="indefinite" nodeType="mainSeq">
                <p:childTnLst>
                  <p:par>
                    <p:cTn id="1048" fill="hold">
                      <p:stCondLst>
                        <p:cond delay="indefinite"/>
                      </p:stCondLst>
                      <p:childTnLst>
                        <p:par>
                          <p:cTn id="1049" fill="hold">
                            <p:stCondLst>
                              <p:cond delay="0"/>
                            </p:stCondLst>
                            <p:childTnLst>
                              <p:par>
                                <p:cTn id="105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2" dur="5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3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55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6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9" dur="500"/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0" fill="hold">
                      <p:stCondLst>
                        <p:cond delay="indefinite"/>
                      </p:stCondLst>
                      <p:childTnLst>
                        <p:par>
                          <p:cTn id="1061" fill="hold">
                            <p:stCondLst>
                              <p:cond delay="0"/>
                            </p:stCondLst>
                            <p:childTnLst>
                              <p:par>
                                <p:cTn id="10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4" dur="500"/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5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6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609480" y="43920"/>
            <a:ext cx="7772400" cy="7621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Dissociation,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65" name="TextShape 2"/>
          <p:cNvSpPr txBox="1"/>
          <p:nvPr/>
        </p:nvSpPr>
        <p:spPr>
          <a:xfrm>
            <a:off x="762120" y="685800"/>
            <a:ext cx="7772400" cy="4495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4000"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Potassium iodide dissociates in water into potassium cations and iodide anions.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KI(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→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K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 +  I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99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Copper(II) sulfate dissociates in water into copper(II) cations and sulfate anions.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CuSO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→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Cu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 +  SO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266" name="Group 3"/>
          <p:cNvGrpSpPr/>
          <p:nvPr/>
        </p:nvGrpSpPr>
        <p:grpSpPr>
          <a:xfrm>
            <a:off x="1981080" y="2514600"/>
            <a:ext cx="4545000" cy="825480"/>
            <a:chOff x="1981080" y="2514600"/>
            <a:chExt cx="4545000" cy="825480"/>
          </a:xfrm>
        </p:grpSpPr>
        <p:grpSp>
          <p:nvGrpSpPr>
            <p:cNvPr id="267" name="Group 4"/>
            <p:cNvGrpSpPr/>
            <p:nvPr/>
          </p:nvGrpSpPr>
          <p:grpSpPr>
            <a:xfrm>
              <a:off x="4024080" y="2671560"/>
              <a:ext cx="588600" cy="512280"/>
              <a:chOff x="4024080" y="2671560"/>
              <a:chExt cx="588600" cy="512280"/>
            </a:xfrm>
          </p:grpSpPr>
          <p:sp>
            <p:nvSpPr>
              <p:cNvPr id="268" name="CustomShape 5"/>
              <p:cNvSpPr/>
              <p:nvPr/>
            </p:nvSpPr>
            <p:spPr>
              <a:xfrm>
                <a:off x="4062240" y="2671560"/>
                <a:ext cx="512640" cy="512280"/>
              </a:xfrm>
              <a:prstGeom prst="ellipse">
                <a:avLst/>
              </a:prstGeom>
              <a:blipFill rotWithShape="0">
                <a:blip r:embed="rId1"/>
                <a:stretch>
                  <a:fillRect/>
                </a:stretch>
              </a:blip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9" name="CustomShape 6"/>
              <p:cNvSpPr/>
              <p:nvPr/>
            </p:nvSpPr>
            <p:spPr>
              <a:xfrm>
                <a:off x="4024080" y="2699640"/>
                <a:ext cx="58860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7b00e4"/>
                    </a:solidFill>
                    <a:latin typeface="Times New Roman"/>
                  </a:rPr>
                  <a:t>K</a:t>
                </a:r>
                <a:r>
                  <a:rPr b="0" lang="en-US" sz="2400" spc="-1" strike="noStrike" baseline="30000">
                    <a:solidFill>
                      <a:srgbClr val="7b00e4"/>
                    </a:solidFill>
                    <a:latin typeface="Times New Roman"/>
                  </a:rPr>
                  <a:t>+1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270" name="CustomShape 7"/>
            <p:cNvSpPr/>
            <p:nvPr/>
          </p:nvSpPr>
          <p:spPr>
            <a:xfrm>
              <a:off x="5776560" y="2514600"/>
              <a:ext cx="749520" cy="825480"/>
            </a:xfrm>
            <a:prstGeom prst="ellipse">
              <a:avLst/>
            </a:prstGeom>
            <a:blipFill rotWithShape="0">
              <a:blip r:embed="rId2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1" name="CustomShape 8"/>
            <p:cNvSpPr/>
            <p:nvPr/>
          </p:nvSpPr>
          <p:spPr>
            <a:xfrm>
              <a:off x="5936400" y="2700000"/>
              <a:ext cx="4316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I</a:t>
              </a:r>
              <a:r>
                <a:rPr b="0" lang="en-US" sz="2400" spc="-1" strike="noStrike" baseline="30000">
                  <a:solidFill>
                    <a:srgbClr val="7b00e4"/>
                  </a:solidFill>
                  <a:latin typeface="Times New Roman"/>
                </a:rPr>
                <a:t>-1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72" name="CustomShape 9"/>
            <p:cNvSpPr/>
            <p:nvPr/>
          </p:nvSpPr>
          <p:spPr>
            <a:xfrm>
              <a:off x="1981080" y="2666880"/>
              <a:ext cx="512640" cy="512280"/>
            </a:xfrm>
            <a:prstGeom prst="ellipse">
              <a:avLst/>
            </a:prstGeom>
            <a:blipFill rotWithShape="0">
              <a:blip r:embed="rId3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3" name="CustomShape 10"/>
            <p:cNvSpPr/>
            <p:nvPr/>
          </p:nvSpPr>
          <p:spPr>
            <a:xfrm>
              <a:off x="2037960" y="2695320"/>
              <a:ext cx="40032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K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74" name="CustomShape 11"/>
            <p:cNvSpPr/>
            <p:nvPr/>
          </p:nvSpPr>
          <p:spPr>
            <a:xfrm>
              <a:off x="2423880" y="2514600"/>
              <a:ext cx="749160" cy="825480"/>
            </a:xfrm>
            <a:prstGeom prst="ellipse">
              <a:avLst/>
            </a:prstGeom>
            <a:blipFill rotWithShape="0">
              <a:blip r:embed="rId4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5" name="CustomShape 12"/>
            <p:cNvSpPr/>
            <p:nvPr/>
          </p:nvSpPr>
          <p:spPr>
            <a:xfrm>
              <a:off x="2656800" y="2700000"/>
              <a:ext cx="28368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I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76" name="CustomShape 13"/>
            <p:cNvSpPr/>
            <p:nvPr/>
          </p:nvSpPr>
          <p:spPr>
            <a:xfrm>
              <a:off x="2423880" y="2742840"/>
              <a:ext cx="63360" cy="368280"/>
            </a:xfrm>
            <a:prstGeom prst="ellipse">
              <a:avLst/>
            </a:prstGeom>
            <a:solidFill>
              <a:srgbClr val="f39fd1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77" name="Group 14"/>
          <p:cNvGrpSpPr/>
          <p:nvPr/>
        </p:nvGrpSpPr>
        <p:grpSpPr>
          <a:xfrm>
            <a:off x="4143240" y="5288040"/>
            <a:ext cx="757440" cy="681120"/>
            <a:chOff x="4143240" y="5288040"/>
            <a:chExt cx="757440" cy="681120"/>
          </a:xfrm>
        </p:grpSpPr>
        <p:sp>
          <p:nvSpPr>
            <p:cNvPr id="278" name="CustomShape 15"/>
            <p:cNvSpPr/>
            <p:nvPr/>
          </p:nvSpPr>
          <p:spPr>
            <a:xfrm>
              <a:off x="4143240" y="5288040"/>
              <a:ext cx="757440" cy="681120"/>
            </a:xfrm>
            <a:prstGeom prst="ellipse">
              <a:avLst/>
            </a:prstGeom>
            <a:blipFill rotWithShape="0">
              <a:blip r:embed="rId5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9" name="CustomShape 16"/>
            <p:cNvSpPr/>
            <p:nvPr/>
          </p:nvSpPr>
          <p:spPr>
            <a:xfrm>
              <a:off x="4159080" y="5400720"/>
              <a:ext cx="72396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Cu</a:t>
              </a:r>
              <a:r>
                <a:rPr b="0" lang="en-US" sz="2400" spc="-1" strike="noStrike" baseline="30000">
                  <a:solidFill>
                    <a:srgbClr val="7b00e4"/>
                  </a:solidFill>
                  <a:latin typeface="Times New Roman"/>
                </a:rPr>
                <a:t>+2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80" name="Group 17"/>
          <p:cNvGrpSpPr/>
          <p:nvPr/>
        </p:nvGrpSpPr>
        <p:grpSpPr>
          <a:xfrm>
            <a:off x="6019920" y="5105520"/>
            <a:ext cx="971280" cy="977760"/>
            <a:chOff x="6019920" y="5105520"/>
            <a:chExt cx="971280" cy="977760"/>
          </a:xfrm>
        </p:grpSpPr>
        <p:sp>
          <p:nvSpPr>
            <p:cNvPr id="281" name="CustomShape 18"/>
            <p:cNvSpPr/>
            <p:nvPr/>
          </p:nvSpPr>
          <p:spPr>
            <a:xfrm>
              <a:off x="6019920" y="5105520"/>
              <a:ext cx="971280" cy="977760"/>
            </a:xfrm>
            <a:prstGeom prst="ellipse">
              <a:avLst/>
            </a:prstGeom>
            <a:blipFill rotWithShape="0">
              <a:blip r:embed="rId6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2" name="CustomShape 19"/>
            <p:cNvSpPr/>
            <p:nvPr/>
          </p:nvSpPr>
          <p:spPr>
            <a:xfrm>
              <a:off x="6102720" y="5367240"/>
              <a:ext cx="806760" cy="5050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SO</a:t>
              </a:r>
              <a:r>
                <a:rPr b="0" lang="en-US" sz="2400" spc="-1" strike="noStrike" baseline="-25000">
                  <a:solidFill>
                    <a:srgbClr val="7b00e4"/>
                  </a:solidFill>
                  <a:latin typeface="Times New Roman"/>
                </a:rPr>
                <a:t>4</a:t>
              </a:r>
              <a:r>
                <a:rPr b="0" lang="en-US" sz="2400" spc="-1" strike="noStrike" baseline="30000">
                  <a:solidFill>
                    <a:srgbClr val="7b00e4"/>
                  </a:solidFill>
                  <a:latin typeface="Times New Roman"/>
                </a:rPr>
                <a:t>-2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83" name="Group 20"/>
          <p:cNvGrpSpPr/>
          <p:nvPr/>
        </p:nvGrpSpPr>
        <p:grpSpPr>
          <a:xfrm>
            <a:off x="1552680" y="5283360"/>
            <a:ext cx="757080" cy="680760"/>
            <a:chOff x="1552680" y="5283360"/>
            <a:chExt cx="757080" cy="680760"/>
          </a:xfrm>
        </p:grpSpPr>
        <p:sp>
          <p:nvSpPr>
            <p:cNvPr id="284" name="CustomShape 21"/>
            <p:cNvSpPr/>
            <p:nvPr/>
          </p:nvSpPr>
          <p:spPr>
            <a:xfrm>
              <a:off x="1552680" y="5283360"/>
              <a:ext cx="757080" cy="680760"/>
            </a:xfrm>
            <a:prstGeom prst="ellipse">
              <a:avLst/>
            </a:prstGeom>
            <a:blipFill rotWithShape="0">
              <a:blip r:embed="rId7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5" name="CustomShape 22"/>
            <p:cNvSpPr/>
            <p:nvPr/>
          </p:nvSpPr>
          <p:spPr>
            <a:xfrm>
              <a:off x="1662120" y="5396040"/>
              <a:ext cx="5364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Cu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86" name="Group 23"/>
          <p:cNvGrpSpPr/>
          <p:nvPr/>
        </p:nvGrpSpPr>
        <p:grpSpPr>
          <a:xfrm>
            <a:off x="2255760" y="5138640"/>
            <a:ext cx="971640" cy="978120"/>
            <a:chOff x="2255760" y="5138640"/>
            <a:chExt cx="971640" cy="978120"/>
          </a:xfrm>
        </p:grpSpPr>
        <p:sp>
          <p:nvSpPr>
            <p:cNvPr id="287" name="CustomShape 24"/>
            <p:cNvSpPr/>
            <p:nvPr/>
          </p:nvSpPr>
          <p:spPr>
            <a:xfrm>
              <a:off x="2255760" y="5138640"/>
              <a:ext cx="971640" cy="978120"/>
            </a:xfrm>
            <a:prstGeom prst="ellipse">
              <a:avLst/>
            </a:prstGeom>
            <a:blipFill rotWithShape="0">
              <a:blip r:embed="rId8"/>
              <a:stretch>
                <a:fillRect/>
              </a:stretch>
            </a:blip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8" name="CustomShape 25"/>
            <p:cNvSpPr/>
            <p:nvPr/>
          </p:nvSpPr>
          <p:spPr>
            <a:xfrm>
              <a:off x="2480400" y="5400720"/>
              <a:ext cx="658800" cy="5050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7b00e4"/>
                  </a:solidFill>
                  <a:latin typeface="Times New Roman"/>
                </a:rPr>
                <a:t>SO</a:t>
              </a:r>
              <a:r>
                <a:rPr b="0" lang="en-US" sz="2400" spc="-1" strike="noStrike" baseline="-25000">
                  <a:solidFill>
                    <a:srgbClr val="7b00e4"/>
                  </a:solidFill>
                  <a:latin typeface="Times New Roman"/>
                </a:rPr>
                <a:t>4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289" name="CustomShape 26"/>
          <p:cNvSpPr/>
          <p:nvPr/>
        </p:nvSpPr>
        <p:spPr>
          <a:xfrm>
            <a:off x="2216160" y="5443560"/>
            <a:ext cx="139680" cy="368280"/>
          </a:xfrm>
          <a:prstGeom prst="ellipse">
            <a:avLst/>
          </a:prstGeom>
          <a:solidFill>
            <a:srgbClr val="00ff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  <p:timing>
    <p:tnLst>
      <p:par>
        <p:cTn id="1069" dur="indefinite" restart="never" nodeType="tmRoot">
          <p:childTnLst>
            <p:seq>
              <p:cTn id="1070" dur="indefinite" nodeType="mainSeq">
                <p:childTnLst>
                  <p:par>
                    <p:cTn id="1071" fill="hold">
                      <p:stCondLst>
                        <p:cond delay="indefinite"/>
                      </p:stCondLst>
                      <p:childTnLst>
                        <p:par>
                          <p:cTn id="1072" fill="hold">
                            <p:stCondLst>
                              <p:cond delay="0"/>
                            </p:stCondLst>
                            <p:childTnLst>
                              <p:par>
                                <p:cTn id="107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5" dur="500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6" fill="hold">
                      <p:stCondLst>
                        <p:cond delay="indefinite"/>
                      </p:stCondLst>
                      <p:childTnLst>
                        <p:par>
                          <p:cTn id="1077" fill="hold">
                            <p:stCondLst>
                              <p:cond delay="0"/>
                            </p:stCondLst>
                            <p:childTnLst>
                              <p:par>
                                <p:cTn id="10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0" dur="500"/>
                                        <p:tgtEl>
                                          <p:spTgt spid="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1" fill="hold">
                      <p:stCondLst>
                        <p:cond delay="indefinite"/>
                      </p:stCondLst>
                      <p:childTnLst>
                        <p:par>
                          <p:cTn id="1082" fill="hold">
                            <p:stCondLst>
                              <p:cond delay="0"/>
                            </p:stCondLst>
                            <p:childTnLst>
                              <p:par>
                                <p:cTn id="108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85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6" dur="5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7" fill="hold">
                      <p:stCondLst>
                        <p:cond delay="indefinite"/>
                      </p:stCondLst>
                      <p:childTnLst>
                        <p:par>
                          <p:cTn id="1088" fill="hold">
                            <p:stCondLst>
                              <p:cond delay="0"/>
                            </p:stCondLst>
                            <p:childTnLst>
                              <p:par>
                                <p:cTn id="108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1" dur="500"/>
                                        <p:tgtEl>
                                          <p:spTgt spid="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2" fill="hold">
                      <p:stCondLst>
                        <p:cond delay="indefinite"/>
                      </p:stCondLst>
                      <p:childTnLst>
                        <p:par>
                          <p:cTn id="1093" fill="hold">
                            <p:stCondLst>
                              <p:cond delay="0"/>
                            </p:stCondLst>
                            <p:childTnLst>
                              <p:par>
                                <p:cTn id="10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6" dur="500"/>
                                        <p:tgtEl>
                                          <p:spTgt spid="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7" fill="hold">
                      <p:stCondLst>
                        <p:cond delay="indefinite"/>
                      </p:stCondLst>
                      <p:childTnLst>
                        <p:par>
                          <p:cTn id="1098" fill="hold">
                            <p:stCondLst>
                              <p:cond delay="0"/>
                            </p:stCondLst>
                            <p:childTnLst>
                              <p:par>
                                <p:cTn id="10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1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02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5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06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9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0" dur="5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3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4" dur="5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7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8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extShape 1"/>
          <p:cNvSpPr txBox="1"/>
          <p:nvPr/>
        </p:nvSpPr>
        <p:spPr>
          <a:xfrm>
            <a:off x="685800" y="21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Electrolytes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91" name="TextShape 2"/>
          <p:cNvSpPr txBox="1"/>
          <p:nvPr/>
        </p:nvSpPr>
        <p:spPr>
          <a:xfrm>
            <a:off x="685800" y="1752120"/>
            <a:ext cx="4572000" cy="4343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Electrolytes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are substances whose water solution is a conductor of electricity.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electrolytes have ions dissolved in water.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92" name="" descr=""/>
          <p:cNvPicPr/>
          <p:nvPr/>
        </p:nvPicPr>
        <p:blipFill>
          <a:blip r:embed="rId1"/>
          <a:stretch/>
        </p:blipFill>
        <p:spPr>
          <a:xfrm>
            <a:off x="6172200" y="1219320"/>
            <a:ext cx="2587680" cy="4570200"/>
          </a:xfrm>
          <a:prstGeom prst="rect">
            <a:avLst/>
          </a:prstGeom>
          <a:ln>
            <a:noFill/>
          </a:ln>
        </p:spPr>
      </p:pic>
      <p:pic>
        <p:nvPicPr>
          <p:cNvPr id="293" name="" descr=""/>
          <p:cNvPicPr/>
          <p:nvPr/>
        </p:nvPicPr>
        <p:blipFill>
          <a:blip r:embed="rId2"/>
          <a:stretch/>
        </p:blipFill>
        <p:spPr>
          <a:xfrm>
            <a:off x="6019920" y="1371600"/>
            <a:ext cx="2687400" cy="45734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119" dur="indefinite" restart="never" nodeType="tmRoot">
          <p:childTnLst>
            <p:seq>
              <p:cTn id="1120" dur="indefinite" nodeType="mainSeq">
                <p:childTnLst>
                  <p:par>
                    <p:cTn id="1121" fill="hold">
                      <p:stCondLst>
                        <p:cond delay="indefinite"/>
                      </p:stCondLst>
                      <p:childTnLst>
                        <p:par>
                          <p:cTn id="1122" fill="hold">
                            <p:stCondLst>
                              <p:cond delay="0"/>
                            </p:stCondLst>
                            <p:childTnLst>
                              <p:par>
                                <p:cTn id="11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25" dur="500"/>
                                        <p:tgtEl>
                                          <p:spTgt spid="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6" fill="hold">
                      <p:stCondLst>
                        <p:cond delay="indefinite"/>
                      </p:stCondLst>
                      <p:childTnLst>
                        <p:par>
                          <p:cTn id="1127" fill="hold">
                            <p:stCondLst>
                              <p:cond delay="0"/>
                            </p:stCondLst>
                            <p:childTnLst>
                              <p:par>
                                <p:cTn id="11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0" dur="500"/>
                                        <p:tgtEl>
                                          <p:spTgt spid="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1" fill="hold">
                      <p:stCondLst>
                        <p:cond delay="indefinite"/>
                      </p:stCondLst>
                      <p:childTnLst>
                        <p:par>
                          <p:cTn id="1132" fill="hold">
                            <p:stCondLst>
                              <p:cond delay="0"/>
                            </p:stCondLst>
                            <p:childTnLst>
                              <p:par>
                                <p:cTn id="1133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5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6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7" fill="hold">
                      <p:stCondLst>
                        <p:cond delay="indefinite"/>
                      </p:stCondLst>
                      <p:childTnLst>
                        <p:par>
                          <p:cTn id="1138" fill="hold">
                            <p:stCondLst>
                              <p:cond delay="0"/>
                            </p:stCondLst>
                            <p:childTnLst>
                              <p:par>
                                <p:cTn id="11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141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293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Evidence of Chemical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2" name="TextShape 2"/>
          <p:cNvSpPr txBox="1"/>
          <p:nvPr/>
        </p:nvSpPr>
        <p:spPr>
          <a:xfrm>
            <a:off x="228600" y="1066680"/>
            <a:ext cx="8229600" cy="51818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Look for evidence of a new substance.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Permanent Visual clues.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Color change.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Precipitate formation.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Solid that forms when liquid solutions are mixed.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Gas bubbles.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Large energy changes.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Large Temperature Changes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Emission of light.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Other clues.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New odor.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Whooshing sound from a tube.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Permanent new state.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53" name="Group 3"/>
          <p:cNvGrpSpPr/>
          <p:nvPr/>
        </p:nvGrpSpPr>
        <p:grpSpPr>
          <a:xfrm>
            <a:off x="6435000" y="3373200"/>
            <a:ext cx="2196360" cy="2819880"/>
            <a:chOff x="6435000" y="3373200"/>
            <a:chExt cx="2196360" cy="2819880"/>
          </a:xfrm>
        </p:grpSpPr>
        <p:pic>
          <p:nvPicPr>
            <p:cNvPr id="54" name="" descr=""/>
            <p:cNvPicPr/>
            <p:nvPr/>
          </p:nvPicPr>
          <p:blipFill>
            <a:blip r:embed="rId1"/>
            <a:srcRect l="25338" t="1030" r="25335" b="17116"/>
            <a:stretch/>
          </p:blipFill>
          <p:spPr>
            <a:xfrm>
              <a:off x="6435000" y="3373200"/>
              <a:ext cx="2196360" cy="281988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55" name="" descr=""/>
          <p:cNvPicPr/>
          <p:nvPr/>
        </p:nvPicPr>
        <p:blipFill>
          <a:blip r:embed="rId2"/>
          <a:srcRect l="26472" t="1961" r="25002" b="15685"/>
          <a:stretch/>
        </p:blipFill>
        <p:spPr>
          <a:xfrm>
            <a:off x="6252120" y="3565080"/>
            <a:ext cx="2379240" cy="2469960"/>
          </a:xfrm>
          <a:prstGeom prst="rect">
            <a:avLst/>
          </a:prstGeom>
          <a:ln>
            <a:noFill/>
          </a:ln>
        </p:spPr>
      </p:pic>
      <p:pic>
        <p:nvPicPr>
          <p:cNvPr id="56" name="" descr=""/>
          <p:cNvPicPr/>
          <p:nvPr/>
        </p:nvPicPr>
        <p:blipFill>
          <a:blip r:embed="rId3"/>
          <a:srcRect l="19180" t="2589" r="20548" b="28766"/>
          <a:stretch/>
        </p:blipFill>
        <p:spPr>
          <a:xfrm>
            <a:off x="5733360" y="3291840"/>
            <a:ext cx="2679120" cy="2901240"/>
          </a:xfrm>
          <a:prstGeom prst="rect">
            <a:avLst/>
          </a:prstGeom>
          <a:ln>
            <a:noFill/>
          </a:ln>
        </p:spPr>
      </p:pic>
      <p:pic>
        <p:nvPicPr>
          <p:cNvPr id="57" name="" descr=""/>
          <p:cNvPicPr/>
          <p:nvPr/>
        </p:nvPicPr>
        <p:blipFill>
          <a:blip r:embed="rId4"/>
          <a:srcRect l="10871" t="4616" r="10938" b="25493"/>
          <a:stretch/>
        </p:blipFill>
        <p:spPr>
          <a:xfrm>
            <a:off x="5859000" y="3399480"/>
            <a:ext cx="2772360" cy="2793600"/>
          </a:xfrm>
          <a:prstGeom prst="rect">
            <a:avLst/>
          </a:prstGeom>
          <a:ln>
            <a:noFill/>
          </a:ln>
        </p:spPr>
      </p:pic>
      <p:pic>
        <p:nvPicPr>
          <p:cNvPr id="58" name="" descr=""/>
          <p:cNvPicPr/>
          <p:nvPr/>
        </p:nvPicPr>
        <p:blipFill>
          <a:blip r:embed="rId5"/>
          <a:srcRect l="26029" t="883" r="26086" b="16908"/>
          <a:stretch/>
        </p:blipFill>
        <p:spPr>
          <a:xfrm>
            <a:off x="5852160" y="3245760"/>
            <a:ext cx="2322000" cy="30027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6" dur="indefinite" restart="never" nodeType="tmRoot">
          <p:childTnLst>
            <p:seq>
              <p:cTn id="47" dur="indefinite" nodeType="mainSeq">
                <p:childTnLst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" dur="5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" dur="5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nodeType="withEffect" fill="hold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nodeType="withEffect" fill="hold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8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nodeType="withEffect" fill="hold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04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nodeType="withEffect" fill="hold" presetClass="exit" presetID="2" presetSubtype="4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1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extShape 1"/>
          <p:cNvSpPr txBox="1"/>
          <p:nvPr/>
        </p:nvSpPr>
        <p:spPr>
          <a:xfrm>
            <a:off x="1511640" y="124560"/>
            <a:ext cx="655308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Electrolytes,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95" name="TextShape 2"/>
          <p:cNvSpPr txBox="1"/>
          <p:nvPr/>
        </p:nvSpPr>
        <p:spPr>
          <a:xfrm>
            <a:off x="609480" y="1280160"/>
            <a:ext cx="816876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88000"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strong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electrolytes,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all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the electrolyte molecules or formula units are separated into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Example: Sodium Chloride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non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electrolytes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none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of the molecules are separated into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Example: Sugar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weak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electrolytes, 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small percentage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of the molecules are separated into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Example: Acetic Acid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42" dur="indefinite" restart="never" nodeType="tmRoot">
          <p:childTnLst>
            <p:seq>
              <p:cTn id="1143" dur="indefinite" nodeType="mainSeq">
                <p:childTnLst>
                  <p:par>
                    <p:cTn id="1144" fill="hold">
                      <p:stCondLst>
                        <p:cond delay="indefinite"/>
                      </p:stCondLst>
                      <p:childTnLst>
                        <p:par>
                          <p:cTn id="1145" fill="hold">
                            <p:stCondLst>
                              <p:cond delay="0"/>
                            </p:stCondLst>
                            <p:childTnLst>
                              <p:par>
                                <p:cTn id="11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48" dur="500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1" dur="500"/>
                                        <p:tgtEl>
                                          <p:spTgt spid="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2" fill="hold">
                      <p:stCondLst>
                        <p:cond delay="indefinite"/>
                      </p:stCondLst>
                      <p:childTnLst>
                        <p:par>
                          <p:cTn id="1153" fill="hold">
                            <p:stCondLst>
                              <p:cond delay="0"/>
                            </p:stCondLst>
                            <p:childTnLst>
                              <p:par>
                                <p:cTn id="11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6" dur="500"/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9" dur="500"/>
                                        <p:tgtEl>
                                          <p:spTgt spid="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0" fill="hold">
                      <p:stCondLst>
                        <p:cond delay="indefinite"/>
                      </p:stCondLst>
                      <p:childTnLst>
                        <p:par>
                          <p:cTn id="1161" fill="hold">
                            <p:stCondLst>
                              <p:cond delay="0"/>
                            </p:stCondLst>
                            <p:childTnLst>
                              <p:par>
                                <p:cTn id="11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4" dur="500"/>
                                        <p:tgtEl>
                                          <p:spTgt spid="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7" dur="500"/>
                                        <p:tgtEl>
                                          <p:spTgt spid="2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685800" y="76320"/>
            <a:ext cx="7772400" cy="7617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Types of Electrolytes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97" name="TextShape 2"/>
          <p:cNvSpPr txBox="1"/>
          <p:nvPr/>
        </p:nvSpPr>
        <p:spPr>
          <a:xfrm>
            <a:off x="228600" y="1022040"/>
            <a:ext cx="8763120" cy="5257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100000"/>
              </a:lnSpc>
              <a:spcBef>
                <a:spcPts val="1548"/>
              </a:spcBef>
              <a:spcAft>
                <a:spcPts val="850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Salts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= Water soluble ionic compounds.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1449"/>
              </a:spcBef>
              <a:spcAft>
                <a:spcPts val="850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All strong electrolytes.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548"/>
              </a:spcBef>
              <a:spcAft>
                <a:spcPts val="850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Acids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= Form H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+1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ions and anions in water solution.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1349"/>
              </a:spcBef>
              <a:spcAft>
                <a:spcPts val="850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Strong acid = strong electrolyte, weak acid = weak electrolyte.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548"/>
              </a:spcBef>
              <a:spcAft>
                <a:spcPts val="850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Bases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= Form HO</a:t>
            </a:r>
            <a:r>
              <a:rPr b="0" lang="en-US" sz="2800" spc="-1" strike="noStrike" baseline="33000">
                <a:solidFill>
                  <a:srgbClr val="000000"/>
                </a:solidFill>
                <a:latin typeface="Times New Roman"/>
                <a:ea typeface="Noto Sans CJK SC"/>
              </a:rPr>
              <a:t>-1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ions and cations in water solutions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1349"/>
              </a:spcBef>
              <a:spcAft>
                <a:spcPts val="850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Strong base = strong electrolyte, weak base = weak electrolyte.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68" dur="indefinite" restart="never" nodeType="tmRoot">
          <p:childTnLst>
            <p:seq>
              <p:cTn id="1169" dur="indefinite" nodeType="mainSeq">
                <p:childTnLst>
                  <p:par>
                    <p:cTn id="1170" fill="hold">
                      <p:stCondLst>
                        <p:cond delay="indefinite"/>
                      </p:stCondLst>
                      <p:childTnLst>
                        <p:par>
                          <p:cTn id="1171" fill="hold">
                            <p:stCondLst>
                              <p:cond delay="0"/>
                            </p:stCondLst>
                            <p:childTnLst>
                              <p:par>
                                <p:cTn id="117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4" dur="500"/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7" dur="500"/>
                                        <p:tgtEl>
                                          <p:spTgt spid="2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8" fill="hold">
                      <p:stCondLst>
                        <p:cond delay="indefinite"/>
                      </p:stCondLst>
                      <p:childTnLst>
                        <p:par>
                          <p:cTn id="1179" fill="hold">
                            <p:stCondLst>
                              <p:cond delay="0"/>
                            </p:stCondLst>
                            <p:childTnLst>
                              <p:par>
                                <p:cTn id="11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2" dur="500"/>
                                        <p:tgtEl>
                                          <p:spTgt spid="2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5" dur="500"/>
                                        <p:tgtEl>
                                          <p:spTgt spid="2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6" fill="hold">
                      <p:stCondLst>
                        <p:cond delay="indefinite"/>
                      </p:stCondLst>
                      <p:childTnLst>
                        <p:par>
                          <p:cTn id="1187" fill="hold">
                            <p:stCondLst>
                              <p:cond delay="0"/>
                            </p:stCondLst>
                            <p:childTnLst>
                              <p:par>
                                <p:cTn id="11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0" dur="500"/>
                                        <p:tgtEl>
                                          <p:spTgt spid="2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1" fill="hold">
                      <p:stCondLst>
                        <p:cond delay="indefinite"/>
                      </p:stCondLst>
                      <p:childTnLst>
                        <p:par>
                          <p:cTn id="1192" fill="hold">
                            <p:stCondLst>
                              <p:cond delay="0"/>
                            </p:stCondLst>
                            <p:childTnLst>
                              <p:par>
                                <p:cTn id="11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5" dur="500"/>
                                        <p:tgtEl>
                                          <p:spTgt spid="2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Solubility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extShape 1"/>
          <p:cNvSpPr txBox="1"/>
          <p:nvPr/>
        </p:nvSpPr>
        <p:spPr>
          <a:xfrm>
            <a:off x="685800" y="968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When Will a Salt Dissolve?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0" name="TextShape 2"/>
          <p:cNvSpPr txBox="1"/>
          <p:nvPr/>
        </p:nvSpPr>
        <p:spPr>
          <a:xfrm>
            <a:off x="685800" y="1496160"/>
            <a:ext cx="510552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compound is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soluble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in a liquid if it dissolves in that liquid.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NaCl is soluble in water, but AgCl is not.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compound is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insoluble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if a significant amount does not dissolve in that liquid.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AgCl is insoluble in water.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Though there is a very small amount dissolved, but not enough to be significant.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01" name="" descr=""/>
          <p:cNvPicPr/>
          <p:nvPr/>
        </p:nvPicPr>
        <p:blipFill>
          <a:blip r:embed="rId1"/>
          <a:stretch/>
        </p:blipFill>
        <p:spPr>
          <a:xfrm>
            <a:off x="6095880" y="1442880"/>
            <a:ext cx="2514600" cy="2354400"/>
          </a:xfrm>
          <a:prstGeom prst="rect">
            <a:avLst/>
          </a:prstGeom>
          <a:ln>
            <a:noFill/>
          </a:ln>
        </p:spPr>
      </p:pic>
      <p:pic>
        <p:nvPicPr>
          <p:cNvPr id="302" name="" descr=""/>
          <p:cNvPicPr/>
          <p:nvPr/>
        </p:nvPicPr>
        <p:blipFill>
          <a:blip r:embed="rId2"/>
          <a:stretch/>
        </p:blipFill>
        <p:spPr>
          <a:xfrm>
            <a:off x="6068880" y="3852720"/>
            <a:ext cx="2687760" cy="23130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196" dur="indefinite" restart="never" nodeType="tmRoot">
          <p:childTnLst>
            <p:seq>
              <p:cTn id="1197" dur="indefinite" nodeType="mainSeq">
                <p:childTnLst>
                  <p:par>
                    <p:cTn id="1198" fill="hold">
                      <p:stCondLst>
                        <p:cond delay="indefinite"/>
                      </p:stCondLst>
                      <p:childTnLst>
                        <p:par>
                          <p:cTn id="1199" fill="hold">
                            <p:stCondLst>
                              <p:cond delay="0"/>
                            </p:stCondLst>
                            <p:childTnLst>
                              <p:par>
                                <p:cTn id="12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2" dur="500"/>
                                        <p:tgtEl>
                                          <p:spTgt spid="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5" dur="500"/>
                                        <p:tgtEl>
                                          <p:spTgt spid="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6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08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9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0" fill="hold">
                      <p:stCondLst>
                        <p:cond delay="indefinite"/>
                      </p:stCondLst>
                      <p:childTnLst>
                        <p:par>
                          <p:cTn id="1211" fill="hold">
                            <p:stCondLst>
                              <p:cond delay="0"/>
                            </p:stCondLst>
                            <p:childTnLst>
                              <p:par>
                                <p:cTn id="12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4" dur="500"/>
                                        <p:tgtEl>
                                          <p:spTgt spid="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7" dur="500"/>
                                        <p:tgtEl>
                                          <p:spTgt spid="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0" dur="500"/>
                                        <p:tgtEl>
                                          <p:spTgt spid="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1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23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4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685800" y="42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When Will a Salt Dissolve?,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4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Predicting whether a compound will dissolve in water is not easy.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convenient way to do it is to do some experiments to test whether a compound will dissolve in water, then develop some rules based on those experimental results.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We call this method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empirical method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25" dur="indefinite" restart="never" nodeType="tmRoot">
          <p:childTnLst>
            <p:seq>
              <p:cTn id="1226" dur="indefinite" nodeType="mainSeq">
                <p:childTnLst>
                  <p:par>
                    <p:cTn id="1227" fill="hold">
                      <p:stCondLst>
                        <p:cond delay="indefinite"/>
                      </p:stCondLst>
                      <p:childTnLst>
                        <p:par>
                          <p:cTn id="1228" fill="hold">
                            <p:stCondLst>
                              <p:cond delay="0"/>
                            </p:stCondLst>
                            <p:childTnLst>
                              <p:par>
                                <p:cTn id="12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1" dur="500"/>
                                        <p:tgtEl>
                                          <p:spTgt spid="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2" fill="hold">
                      <p:stCondLst>
                        <p:cond delay="indefinite"/>
                      </p:stCondLst>
                      <p:childTnLst>
                        <p:par>
                          <p:cTn id="1233" fill="hold">
                            <p:stCondLst>
                              <p:cond delay="0"/>
                            </p:stCondLst>
                            <p:childTnLst>
                              <p:par>
                                <p:cTn id="12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6" dur="500"/>
                                        <p:tgtEl>
                                          <p:spTgt spid="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9" dur="500"/>
                                        <p:tgtEl>
                                          <p:spTgt spid="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5" name="Table 1"/>
          <p:cNvGraphicFramePr/>
          <p:nvPr/>
        </p:nvGraphicFramePr>
        <p:xfrm>
          <a:off x="304920" y="1981080"/>
          <a:ext cx="8457840" cy="3798360"/>
        </p:xfrm>
        <a:graphic>
          <a:graphicData uri="http://schemas.openxmlformats.org/drawingml/2006/table">
            <a:tbl>
              <a:tblPr/>
              <a:tblGrid>
                <a:gridCol w="3962160"/>
                <a:gridCol w="4496040"/>
              </a:tblGrid>
              <a:tr h="1267200">
                <a:tc>
                  <a:txBody>
                    <a:bodyPr lIns="90000" rIns="90000" tIns="46800" bIns="46800" anchor="b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Compounds containing the following ions are generally soluble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Exceptions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(when combined with ions on the left the compound is insoluble)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3324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Li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K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NH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none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3324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C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O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none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3324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Cl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Br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I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Ag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Hg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Pb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3180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SO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2–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Sr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Ba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Pb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6" name="TextShape 2"/>
          <p:cNvSpPr txBox="1"/>
          <p:nvPr/>
        </p:nvSpPr>
        <p:spPr>
          <a:xfrm>
            <a:off x="0" y="268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Solubility Rules: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Compounds that Are Generally Soluble in Water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" name="Table 1"/>
          <p:cNvGraphicFramePr/>
          <p:nvPr/>
        </p:nvGraphicFramePr>
        <p:xfrm>
          <a:off x="304920" y="1676520"/>
          <a:ext cx="8457840" cy="4401720"/>
        </p:xfrm>
        <a:graphic>
          <a:graphicData uri="http://schemas.openxmlformats.org/drawingml/2006/table">
            <a:tbl>
              <a:tblPr/>
              <a:tblGrid>
                <a:gridCol w="3962160"/>
                <a:gridCol w="4496040"/>
              </a:tblGrid>
              <a:tr h="1632960">
                <a:tc>
                  <a:txBody>
                    <a:bodyPr lIns="90000" rIns="90000" tIns="46800" bIns="46800" anchor="b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Compounds containing the following ions are generally insoluble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Exceptions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(when combined with ions on the left the compound is soluble or </a:t>
                      </a:r>
                      <a:r>
                        <a:rPr b="1" lang="en-US" sz="2400" spc="-1" strike="noStrike">
                          <a:solidFill>
                            <a:srgbClr val="009900"/>
                          </a:solidFill>
                          <a:latin typeface="Times New Roman"/>
                        </a:rPr>
                        <a:t>slightly soluble</a:t>
                      </a: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0947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OH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–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Li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K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NH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9900"/>
                          </a:solidFill>
                          <a:latin typeface="Times New Roman"/>
                        </a:rPr>
                        <a:t>Ca</a:t>
                      </a:r>
                      <a:r>
                        <a:rPr b="0" lang="en-US" sz="2800" spc="-1" strike="noStrike" baseline="30000">
                          <a:solidFill>
                            <a:srgbClr val="0099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9900"/>
                          </a:solidFill>
                          <a:latin typeface="Times New Roman"/>
                        </a:rPr>
                        <a:t>, Sr</a:t>
                      </a:r>
                      <a:r>
                        <a:rPr b="0" lang="en-US" sz="2800" spc="-1" strike="noStrike" baseline="30000">
                          <a:solidFill>
                            <a:srgbClr val="0099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9900"/>
                          </a:solidFill>
                          <a:latin typeface="Times New Roman"/>
                        </a:rPr>
                        <a:t>, Ba</a:t>
                      </a:r>
                      <a:r>
                        <a:rPr b="0" lang="en-US" sz="2800" spc="-1" strike="noStrike" baseline="30000">
                          <a:solidFill>
                            <a:srgbClr val="009900"/>
                          </a:solidFill>
                          <a:latin typeface="Times New Roman"/>
                        </a:rPr>
                        <a:t>2+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0947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2–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Li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K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NH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Sr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Ba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2+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7960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CO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2–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 PO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3–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Li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Na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K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NH</a:t>
                      </a:r>
                      <a:r>
                        <a:rPr b="0" lang="en-US" sz="2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+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8" name="TextShape 2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Solubility Rules: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Compounds that Are Generally Insoluble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Using the Solubility Rules to Predict an Ionic Compound’s Solubility in Water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10" name="TextShape 2"/>
          <p:cNvSpPr txBox="1"/>
          <p:nvPr/>
        </p:nvSpPr>
        <p:spPr>
          <a:xfrm>
            <a:off x="685800" y="1523880"/>
            <a:ext cx="7772400" cy="4648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3000"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First check the cation: If it is Li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Na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K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or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then the compound will be soluble in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Regardless of the anion.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the cation is not Li</a:t>
            </a:r>
            <a:r>
              <a:rPr b="0" lang="en-US" sz="2896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Na</a:t>
            </a:r>
            <a:r>
              <a:rPr b="0" lang="en-US" sz="2896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K</a:t>
            </a:r>
            <a:r>
              <a:rPr b="0" lang="en-US" sz="2800" spc="-1" strike="noStrike" baseline="1400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or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 baseline="1400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then follow the rule for the anion.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a rule says the compounds are mostly soluble, then the exceptions are insoluble.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a rule says the compounds are mostly insoluble, then the exceptions are soluble.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Note: slightly soluble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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insoluble.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40" dur="indefinite" restart="never" nodeType="tmRoot">
          <p:childTnLst>
            <p:seq>
              <p:cTn id="1241" dur="indefinite" nodeType="mainSeq">
                <p:childTnLst>
                  <p:par>
                    <p:cTn id="1242" fill="hold">
                      <p:stCondLst>
                        <p:cond delay="indefinite"/>
                      </p:stCondLst>
                      <p:childTnLst>
                        <p:par>
                          <p:cTn id="1243" fill="hold">
                            <p:stCondLst>
                              <p:cond delay="0"/>
                            </p:stCondLst>
                            <p:childTnLst>
                              <p:par>
                                <p:cTn id="12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6" dur="500"/>
                                        <p:tgtEl>
                                          <p:spTgt spid="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9" dur="500"/>
                                        <p:tgtEl>
                                          <p:spTgt spid="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0" fill="hold">
                      <p:stCondLst>
                        <p:cond delay="indefinite"/>
                      </p:stCondLst>
                      <p:childTnLst>
                        <p:par>
                          <p:cTn id="1251" fill="hold">
                            <p:stCondLst>
                              <p:cond delay="0"/>
                            </p:stCondLst>
                            <p:childTnLst>
                              <p:par>
                                <p:cTn id="12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4" dur="500"/>
                                        <p:tgtEl>
                                          <p:spTgt spid="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5" fill="hold">
                      <p:stCondLst>
                        <p:cond delay="indefinite"/>
                      </p:stCondLst>
                      <p:childTnLst>
                        <p:par>
                          <p:cTn id="1256" fill="hold">
                            <p:stCondLst>
                              <p:cond delay="0"/>
                            </p:stCondLst>
                            <p:childTnLst>
                              <p:par>
                                <p:cTn id="12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9" dur="500"/>
                                        <p:tgtEl>
                                          <p:spTgt spid="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0" fill="hold">
                      <p:stCondLst>
                        <p:cond delay="indefinite"/>
                      </p:stCondLst>
                      <p:childTnLst>
                        <p:par>
                          <p:cTn id="1261" fill="hold">
                            <p:stCondLst>
                              <p:cond delay="0"/>
                            </p:stCondLst>
                            <p:childTnLst>
                              <p:par>
                                <p:cTn id="12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64" dur="500"/>
                                        <p:tgtEl>
                                          <p:spTgt spid="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67" dur="500"/>
                                        <p:tgtEl>
                                          <p:spTgt spid="3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Determine if Each of the Following Is Soluble in Water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12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KOH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AgBr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CaCl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Pb(NO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PbSO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68" dur="indefinite" restart="never" nodeType="tmRoot">
          <p:childTnLst>
            <p:seq>
              <p:cTn id="1269" dur="indefinite" nodeType="mainSeq">
                <p:childTnLst>
                  <p:par>
                    <p:cTn id="1270" fill="hold">
                      <p:stCondLst>
                        <p:cond delay="indefinite"/>
                      </p:stCondLst>
                      <p:childTnLst>
                        <p:par>
                          <p:cTn id="1271" fill="hold">
                            <p:stCondLst>
                              <p:cond delay="0"/>
                            </p:stCondLst>
                            <p:childTnLst>
                              <p:par>
                                <p:cTn id="127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4" dur="500"/>
                                        <p:tgtEl>
                                          <p:spTgt spid="3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5" fill="hold">
                      <p:stCondLst>
                        <p:cond delay="indefinite"/>
                      </p:stCondLst>
                      <p:childTnLst>
                        <p:par>
                          <p:cTn id="1276" fill="hold">
                            <p:stCondLst>
                              <p:cond delay="0"/>
                            </p:stCondLst>
                            <p:childTnLst>
                              <p:par>
                                <p:cTn id="12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9" dur="500"/>
                                        <p:tgtEl>
                                          <p:spTgt spid="3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0" fill="hold">
                      <p:stCondLst>
                        <p:cond delay="indefinite"/>
                      </p:stCondLst>
                      <p:childTnLst>
                        <p:par>
                          <p:cTn id="1281" fill="hold">
                            <p:stCondLst>
                              <p:cond delay="0"/>
                            </p:stCondLst>
                            <p:childTnLst>
                              <p:par>
                                <p:cTn id="12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4" dur="500"/>
                                        <p:tgtEl>
                                          <p:spTgt spid="3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5" fill="hold">
                      <p:stCondLst>
                        <p:cond delay="indefinite"/>
                      </p:stCondLst>
                      <p:childTnLst>
                        <p:par>
                          <p:cTn id="1286" fill="hold">
                            <p:stCondLst>
                              <p:cond delay="0"/>
                            </p:stCondLst>
                            <p:childTnLst>
                              <p:par>
                                <p:cTn id="12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9" dur="500"/>
                                        <p:tgtEl>
                                          <p:spTgt spid="3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0" fill="hold">
                      <p:stCondLst>
                        <p:cond delay="indefinite"/>
                      </p:stCondLst>
                      <p:childTnLst>
                        <p:par>
                          <p:cTn id="1291" fill="hold">
                            <p:stCondLst>
                              <p:cond delay="0"/>
                            </p:stCondLst>
                            <p:childTnLst>
                              <p:par>
                                <p:cTn id="12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4" dur="500"/>
                                        <p:tgtEl>
                                          <p:spTgt spid="3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Determine if Each of the Following Is Soluble in Water,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14" name="TextShape 2"/>
          <p:cNvSpPr txBox="1"/>
          <p:nvPr/>
        </p:nvSpPr>
        <p:spPr>
          <a:xfrm>
            <a:off x="380880" y="1981080"/>
            <a:ext cx="87631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KOH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Soluble, because the cation is K</a:t>
            </a:r>
            <a:r>
              <a:rPr b="1" lang="en-US" sz="2200" spc="-1" strike="noStrike" baseline="14000000">
                <a:solidFill>
                  <a:srgbClr val="c9211e"/>
                </a:solidFill>
                <a:latin typeface="Times New Roman"/>
              </a:rPr>
              <a:t>+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AgBr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Insoluble, this is an exception!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Soluble, most compounds with Cl</a:t>
            </a:r>
            <a:r>
              <a:rPr b="1" lang="en-US" sz="2275" spc="-1" strike="noStrike" baseline="14000000">
                <a:solidFill>
                  <a:srgbClr val="c9211e"/>
                </a:solidFill>
                <a:latin typeface="Times New Roman"/>
                <a:ea typeface="Times New Roman"/>
              </a:rPr>
              <a:t>−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 are soluble.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Pb(NO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  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Soluble, because the anion is NO</a:t>
            </a:r>
            <a:r>
              <a:rPr b="1" lang="en-US" sz="2200" spc="-1" strike="noStrike" baseline="-25000">
                <a:solidFill>
                  <a:srgbClr val="c9211e"/>
                </a:solidFill>
                <a:latin typeface="Times New Roman"/>
              </a:rPr>
              <a:t>3</a:t>
            </a:r>
            <a:r>
              <a:rPr b="1" lang="en-US" sz="2200" spc="-1" strike="noStrike" baseline="14000000">
                <a:solidFill>
                  <a:srgbClr val="c9211e"/>
                </a:solidFill>
                <a:latin typeface="Times New Roman"/>
                <a:ea typeface="Times New Roman"/>
              </a:rPr>
              <a:t>−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PbSO</a:t>
            </a:r>
            <a:r>
              <a:rPr b="0" lang="en-US" sz="2800" spc="-1" strike="noStrike" baseline="-33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Insoluble, even though most compounds 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	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	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	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                with SO</a:t>
            </a:r>
            <a:r>
              <a:rPr b="1" lang="en-US" sz="2200" spc="-1" strike="noStrike" baseline="-25000">
                <a:solidFill>
                  <a:srgbClr val="c9211e"/>
                </a:solidFill>
                <a:latin typeface="Times New Roman"/>
              </a:rPr>
              <a:t>4</a:t>
            </a:r>
            <a:r>
              <a:rPr b="1" lang="en-US" sz="2200" spc="-1" strike="noStrike" baseline="14000000">
                <a:solidFill>
                  <a:srgbClr val="c9211e"/>
                </a:solidFill>
                <a:latin typeface="Times New Roman"/>
              </a:rPr>
              <a:t>2</a:t>
            </a:r>
            <a:r>
              <a:rPr b="1" lang="en-US" sz="2200" spc="-1" strike="noStrike" baseline="14000000">
                <a:solidFill>
                  <a:srgbClr val="c9211e"/>
                </a:solidFill>
                <a:latin typeface="Times New Roman"/>
                <a:ea typeface="Times New Roman"/>
              </a:rPr>
              <a:t>−</a:t>
            </a:r>
            <a:r>
              <a:rPr b="1" lang="en-US" sz="2200" spc="-1" strike="noStrike">
                <a:solidFill>
                  <a:srgbClr val="c9211e"/>
                </a:solidFill>
                <a:latin typeface="Times New Roman"/>
              </a:rPr>
              <a:t> are soluble, this is an exception</a:t>
            </a:r>
            <a:r>
              <a:rPr b="0" lang="en-US" sz="2200" spc="-1" strike="noStrike">
                <a:solidFill>
                  <a:srgbClr val="c9211e"/>
                </a:solidFill>
                <a:latin typeface="Times New Roman"/>
              </a:rPr>
              <a:t>.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95" dur="indefinite" restart="never" nodeType="tmRoot">
          <p:childTnLst>
            <p:seq>
              <p:cTn id="1296" dur="indefinite" nodeType="mainSeq">
                <p:childTnLst>
                  <p:par>
                    <p:cTn id="1297" fill="hold">
                      <p:stCondLst>
                        <p:cond delay="indefinite"/>
                      </p:stCondLst>
                      <p:childTnLst>
                        <p:par>
                          <p:cTn id="1298" fill="hold">
                            <p:stCondLst>
                              <p:cond delay="0"/>
                            </p:stCondLst>
                            <p:childTnLst>
                              <p:par>
                                <p:cTn id="12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1" dur="500"/>
                                        <p:tgtEl>
                                          <p:spTgt spid="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2" fill="hold">
                      <p:stCondLst>
                        <p:cond delay="indefinite"/>
                      </p:stCondLst>
                      <p:childTnLst>
                        <p:par>
                          <p:cTn id="1303" fill="hold">
                            <p:stCondLst>
                              <p:cond delay="0"/>
                            </p:stCondLst>
                            <p:childTnLst>
                              <p:par>
                                <p:cTn id="13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6" dur="500"/>
                                        <p:tgtEl>
                                          <p:spTgt spid="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7" fill="hold">
                      <p:stCondLst>
                        <p:cond delay="indefinite"/>
                      </p:stCondLst>
                      <p:childTnLst>
                        <p:par>
                          <p:cTn id="1308" fill="hold">
                            <p:stCondLst>
                              <p:cond delay="0"/>
                            </p:stCondLst>
                            <p:childTnLst>
                              <p:par>
                                <p:cTn id="13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11" dur="500"/>
                                        <p:tgtEl>
                                          <p:spTgt spid="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2" fill="hold">
                      <p:stCondLst>
                        <p:cond delay="indefinite"/>
                      </p:stCondLst>
                      <p:childTnLst>
                        <p:par>
                          <p:cTn id="1313" fill="hold">
                            <p:stCondLst>
                              <p:cond delay="0"/>
                            </p:stCondLst>
                            <p:childTnLst>
                              <p:par>
                                <p:cTn id="13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16" dur="500"/>
                                        <p:tgtEl>
                                          <p:spTgt spid="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7" fill="hold">
                      <p:stCondLst>
                        <p:cond delay="indefinite"/>
                      </p:stCondLst>
                      <p:childTnLst>
                        <p:par>
                          <p:cTn id="1318" fill="hold">
                            <p:stCondLst>
                              <p:cond delay="0"/>
                            </p:stCondLst>
                            <p:childTnLst>
                              <p:par>
                                <p:cTn id="13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1" dur="500"/>
                                        <p:tgtEl>
                                          <p:spTgt spid="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Evidence is Not Proof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609120" y="1752480"/>
            <a:ext cx="4953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order to be absolutely sure that a chemical reaction has taken place, you need to go down to the molecular level and analyze the structures of the molecules at the beginning and end.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" name="CustomShape 3"/>
          <p:cNvSpPr/>
          <p:nvPr/>
        </p:nvSpPr>
        <p:spPr>
          <a:xfrm>
            <a:off x="6029280" y="4800600"/>
            <a:ext cx="257184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Is boiling water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a chemical change?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2" name="" descr=""/>
          <p:cNvPicPr/>
          <p:nvPr/>
        </p:nvPicPr>
        <p:blipFill>
          <a:blip r:embed="rId1"/>
          <a:stretch/>
        </p:blipFill>
        <p:spPr>
          <a:xfrm>
            <a:off x="6248520" y="2057400"/>
            <a:ext cx="2286000" cy="20908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29" dur="indefinite" restart="never" nodeType="tmRoot">
          <p:childTnLst>
            <p:seq>
              <p:cTn id="130" dur="indefinite" nodeType="mainSeq">
                <p:childTnLst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685800" y="269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Precipitation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685800" y="200880"/>
            <a:ext cx="7772400" cy="1067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Precipitation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17" name="TextShape 2"/>
          <p:cNvSpPr txBox="1"/>
          <p:nvPr/>
        </p:nvSpPr>
        <p:spPr>
          <a:xfrm>
            <a:off x="380880" y="1371240"/>
            <a:ext cx="5105520" cy="4267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80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Many reactions are done by mixing aqueous solutions of electrolytes together.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this is done, often a reaction will take place from the cations and anions in the two solutions that are exchanging.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the ion exchange results in forming a compound that is insoluble in water, it will come out of solution as a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precipitate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18" name="" descr=""/>
          <p:cNvPicPr/>
          <p:nvPr/>
        </p:nvPicPr>
        <p:blipFill>
          <a:blip r:embed="rId1"/>
          <a:stretch/>
        </p:blipFill>
        <p:spPr>
          <a:xfrm>
            <a:off x="5943600" y="1600200"/>
            <a:ext cx="2657520" cy="41529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322" dur="indefinite" restart="never" nodeType="tmRoot">
          <p:childTnLst>
            <p:seq>
              <p:cTn id="1323" dur="indefinite" nodeType="mainSeq">
                <p:childTnLst>
                  <p:par>
                    <p:cTn id="1324" fill="hold">
                      <p:stCondLst>
                        <p:cond delay="indefinite"/>
                      </p:stCondLst>
                      <p:childTnLst>
                        <p:par>
                          <p:cTn id="1325" fill="hold">
                            <p:stCondLst>
                              <p:cond delay="0"/>
                            </p:stCondLst>
                            <p:childTnLst>
                              <p:par>
                                <p:cTn id="13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8" dur="500"/>
                                        <p:tgtEl>
                                          <p:spTgt spid="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9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31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32" dur="5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3" fill="hold">
                      <p:stCondLst>
                        <p:cond delay="indefinite"/>
                      </p:stCondLst>
                      <p:childTnLst>
                        <p:par>
                          <p:cTn id="1334" fill="hold">
                            <p:stCondLst>
                              <p:cond delay="0"/>
                            </p:stCondLst>
                            <p:childTnLst>
                              <p:par>
                                <p:cTn id="13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7" dur="500"/>
                                        <p:tgtEl>
                                          <p:spTgt spid="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8" fill="hold">
                      <p:stCondLst>
                        <p:cond delay="indefinite"/>
                      </p:stCondLst>
                      <p:childTnLst>
                        <p:par>
                          <p:cTn id="1339" fill="hold">
                            <p:stCondLst>
                              <p:cond delay="0"/>
                            </p:stCondLst>
                            <p:childTnLst>
                              <p:par>
                                <p:cTn id="13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42" dur="500"/>
                                        <p:tgtEl>
                                          <p:spTgt spid="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TextShape 1"/>
          <p:cNvSpPr txBox="1"/>
          <p:nvPr/>
        </p:nvSpPr>
        <p:spPr>
          <a:xfrm>
            <a:off x="0" y="177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Precipitation Reactions,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pSp>
        <p:nvGrpSpPr>
          <p:cNvPr id="320" name="Group 2"/>
          <p:cNvGrpSpPr/>
          <p:nvPr/>
        </p:nvGrpSpPr>
        <p:grpSpPr>
          <a:xfrm>
            <a:off x="685800" y="2514600"/>
            <a:ext cx="4876920" cy="1676520"/>
            <a:chOff x="685800" y="2514600"/>
            <a:chExt cx="4876920" cy="1676520"/>
          </a:xfrm>
        </p:grpSpPr>
        <p:sp>
          <p:nvSpPr>
            <p:cNvPr id="321" name="Line 3"/>
            <p:cNvSpPr/>
            <p:nvPr/>
          </p:nvSpPr>
          <p:spPr>
            <a:xfrm>
              <a:off x="4952880" y="3276720"/>
              <a:ext cx="609840" cy="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322" name="" descr=""/>
            <p:cNvPicPr/>
            <p:nvPr/>
          </p:nvPicPr>
          <p:blipFill>
            <a:blip r:embed="rId1"/>
            <a:srcRect l="0" t="0" r="0" b="7691"/>
            <a:stretch/>
          </p:blipFill>
          <p:spPr>
            <a:xfrm>
              <a:off x="685800" y="2514600"/>
              <a:ext cx="3860640" cy="167652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23" name="" descr=""/>
          <p:cNvPicPr/>
          <p:nvPr/>
        </p:nvPicPr>
        <p:blipFill>
          <a:blip r:embed="rId2"/>
          <a:srcRect l="0" t="0" r="0" b="4173"/>
          <a:stretch/>
        </p:blipFill>
        <p:spPr>
          <a:xfrm>
            <a:off x="6019920" y="2514600"/>
            <a:ext cx="1993680" cy="1752480"/>
          </a:xfrm>
          <a:prstGeom prst="rect">
            <a:avLst/>
          </a:prstGeom>
          <a:ln>
            <a:noFill/>
          </a:ln>
        </p:spPr>
      </p:pic>
      <p:grpSp>
        <p:nvGrpSpPr>
          <p:cNvPr id="324" name="Group 4"/>
          <p:cNvGrpSpPr/>
          <p:nvPr/>
        </p:nvGrpSpPr>
        <p:grpSpPr>
          <a:xfrm>
            <a:off x="1600200" y="4419720"/>
            <a:ext cx="3505320" cy="1752480"/>
            <a:chOff x="1600200" y="4419720"/>
            <a:chExt cx="3505320" cy="1752480"/>
          </a:xfrm>
        </p:grpSpPr>
        <p:sp>
          <p:nvSpPr>
            <p:cNvPr id="325" name="Line 5"/>
            <p:cNvSpPr/>
            <p:nvPr/>
          </p:nvSpPr>
          <p:spPr>
            <a:xfrm>
              <a:off x="4495680" y="5105520"/>
              <a:ext cx="609840" cy="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326" name="" descr=""/>
            <p:cNvPicPr/>
            <p:nvPr/>
          </p:nvPicPr>
          <p:blipFill>
            <a:blip r:embed="rId3"/>
            <a:srcRect l="0" t="0" r="0" b="4173"/>
            <a:stretch/>
          </p:blipFill>
          <p:spPr>
            <a:xfrm>
              <a:off x="1600200" y="4419720"/>
              <a:ext cx="1994040" cy="175248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327" name="" descr=""/>
          <p:cNvPicPr/>
          <p:nvPr/>
        </p:nvPicPr>
        <p:blipFill>
          <a:blip r:embed="rId4"/>
          <a:srcRect l="0" t="0" r="0" b="4016"/>
          <a:stretch/>
        </p:blipFill>
        <p:spPr>
          <a:xfrm>
            <a:off x="5715000" y="4419720"/>
            <a:ext cx="2031840" cy="1879560"/>
          </a:xfrm>
          <a:prstGeom prst="rect">
            <a:avLst/>
          </a:prstGeom>
          <a:ln>
            <a:noFill/>
          </a:ln>
        </p:spPr>
      </p:pic>
      <p:sp>
        <p:nvSpPr>
          <p:cNvPr id="328" name="CustomShape 6"/>
          <p:cNvSpPr/>
          <p:nvPr/>
        </p:nvSpPr>
        <p:spPr>
          <a:xfrm>
            <a:off x="511560" y="1352520"/>
            <a:ext cx="8303040" cy="64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KI(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Pb(NO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2 KNO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PbI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29" name="" descr=""/>
          <p:cNvPicPr/>
          <p:nvPr/>
        </p:nvPicPr>
        <p:blipFill>
          <a:blip r:embed="rId5"/>
          <a:stretch/>
        </p:blipFill>
        <p:spPr>
          <a:xfrm>
            <a:off x="3124440" y="2362680"/>
            <a:ext cx="2976840" cy="38480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343" dur="indefinite" restart="never" nodeType="tmRoot">
          <p:childTnLst>
            <p:seq>
              <p:cTn id="1344" dur="indefinite" nodeType="mainSeq">
                <p:childTnLst>
                  <p:par>
                    <p:cTn id="1345" fill="hold">
                      <p:stCondLst>
                        <p:cond delay="indefinite"/>
                      </p:stCondLst>
                      <p:childTnLst>
                        <p:par>
                          <p:cTn id="1346" fill="hold">
                            <p:stCondLst>
                              <p:cond delay="0"/>
                            </p:stCondLst>
                            <p:childTnLst>
                              <p:par>
                                <p:cTn id="1347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9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0" dur="5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1" fill="hold">
                      <p:stCondLst>
                        <p:cond delay="indefinite"/>
                      </p:stCondLst>
                      <p:childTnLst>
                        <p:par>
                          <p:cTn id="1352" fill="hold">
                            <p:stCondLst>
                              <p:cond delay="0"/>
                            </p:stCondLst>
                            <p:childTnLst>
                              <p:par>
                                <p:cTn id="1353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5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6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7" fill="hold">
                      <p:stCondLst>
                        <p:cond delay="indefinite"/>
                      </p:stCondLst>
                      <p:childTnLst>
                        <p:par>
                          <p:cTn id="1358" fill="hold">
                            <p:stCondLst>
                              <p:cond delay="0"/>
                            </p:stCondLst>
                            <p:childTnLst>
                              <p:par>
                                <p:cTn id="1359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61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2" dur="5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3" fill="hold">
                      <p:stCondLst>
                        <p:cond delay="indefinite"/>
                      </p:stCondLst>
                      <p:childTnLst>
                        <p:par>
                          <p:cTn id="1364" fill="hold">
                            <p:stCondLst>
                              <p:cond delay="0"/>
                            </p:stCondLst>
                            <p:childTnLst>
                              <p:par>
                                <p:cTn id="1365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7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8" dur="5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9" fill="hold">
                      <p:stCondLst>
                        <p:cond delay="indefinite"/>
                      </p:stCondLst>
                      <p:childTnLst>
                        <p:par>
                          <p:cTn id="1370" fill="hold">
                            <p:stCondLst>
                              <p:cond delay="0"/>
                            </p:stCondLst>
                            <p:childTnLst>
                              <p:par>
                                <p:cTn id="1371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5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7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9" fill="hold">
                      <p:stCondLst>
                        <p:cond delay="indefinite"/>
                      </p:stCondLst>
                      <p:childTnLst>
                        <p:par>
                          <p:cTn id="1380" fill="hold">
                            <p:stCondLst>
                              <p:cond delay="0"/>
                            </p:stCondLst>
                            <p:childTnLst>
                              <p:par>
                                <p:cTn id="1381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138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No Precipitate Formation = 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No Reaction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31" name="CustomShape 2"/>
          <p:cNvSpPr/>
          <p:nvPr/>
        </p:nvSpPr>
        <p:spPr>
          <a:xfrm>
            <a:off x="1047240" y="1676520"/>
            <a:ext cx="6882840" cy="10688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KI(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NaCl(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KCl(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NaI(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ions still present,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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no reaction.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32" name="" descr=""/>
          <p:cNvPicPr/>
          <p:nvPr/>
        </p:nvPicPr>
        <p:blipFill>
          <a:blip r:embed="rId1"/>
          <a:stretch/>
        </p:blipFill>
        <p:spPr>
          <a:xfrm>
            <a:off x="3276720" y="2819520"/>
            <a:ext cx="2714400" cy="31622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384" dur="indefinite" restart="never" nodeType="tmRoot">
          <p:childTnLst>
            <p:seq>
              <p:cTn id="1385" dur="indefinite" nodeType="mainSeq">
                <p:childTnLst>
                  <p:par>
                    <p:cTn id="1386" fill="hold">
                      <p:stCondLst>
                        <p:cond delay="indefinite"/>
                      </p:stCondLst>
                      <p:childTnLst>
                        <p:par>
                          <p:cTn id="1387" fill="hold">
                            <p:stCondLst>
                              <p:cond delay="0"/>
                            </p:stCondLst>
                            <p:childTnLst>
                              <p:par>
                                <p:cTn id="1388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1390" dur="500"/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1" nodeType="with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1393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Process for Predicting the Products of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a Precipitation Reaction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34" name="TextShape 2"/>
          <p:cNvSpPr txBox="1"/>
          <p:nvPr/>
        </p:nvSpPr>
        <p:spPr>
          <a:xfrm>
            <a:off x="380520" y="1295280"/>
            <a:ext cx="853452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533160" indent="-53316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the formula for the reactants and Determine what ions each aqueous reactant has.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Exchange 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(+) ion from one reactant with (-) ion from the other.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Balance charges of combined ions to get formula of each product.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Balance the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Count atoms.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Determine solubility of each product in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Use the solubility rules.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product is insoluble or slightly soluble, it will precipitate.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neither product will precipitate,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no reaction.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94" dur="indefinite" restart="never" nodeType="tmRoot">
          <p:childTnLst>
            <p:seq>
              <p:cTn id="1395" dur="indefinite" nodeType="mainSeq">
                <p:childTnLst>
                  <p:par>
                    <p:cTn id="1396" fill="hold">
                      <p:stCondLst>
                        <p:cond delay="indefinite"/>
                      </p:stCondLst>
                      <p:childTnLst>
                        <p:par>
                          <p:cTn id="1397" fill="hold">
                            <p:stCondLst>
                              <p:cond delay="0"/>
                            </p:stCondLst>
                            <p:childTnLst>
                              <p:par>
                                <p:cTn id="13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00" dur="500"/>
                                        <p:tgtEl>
                                          <p:spTgt spid="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1" fill="hold">
                      <p:stCondLst>
                        <p:cond delay="indefinite"/>
                      </p:stCondLst>
                      <p:childTnLst>
                        <p:par>
                          <p:cTn id="1402" fill="hold">
                            <p:stCondLst>
                              <p:cond delay="0"/>
                            </p:stCondLst>
                            <p:childTnLst>
                              <p:par>
                                <p:cTn id="14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05" dur="500"/>
                                        <p:tgtEl>
                                          <p:spTgt spid="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08" dur="500"/>
                                        <p:tgtEl>
                                          <p:spTgt spid="3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9" fill="hold">
                      <p:stCondLst>
                        <p:cond delay="indefinite"/>
                      </p:stCondLst>
                      <p:childTnLst>
                        <p:par>
                          <p:cTn id="1410" fill="hold">
                            <p:stCondLst>
                              <p:cond delay="0"/>
                            </p:stCondLst>
                            <p:childTnLst>
                              <p:par>
                                <p:cTn id="141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13" dur="500"/>
                                        <p:tgtEl>
                                          <p:spTgt spid="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4" fill="hold">
                      <p:stCondLst>
                        <p:cond delay="indefinite"/>
                      </p:stCondLst>
                      <p:childTnLst>
                        <p:par>
                          <p:cTn id="1415" fill="hold">
                            <p:stCondLst>
                              <p:cond delay="0"/>
                            </p:stCondLst>
                            <p:childTnLst>
                              <p:par>
                                <p:cTn id="14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18" dur="500"/>
                                        <p:tgtEl>
                                          <p:spTgt spid="3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1" dur="500"/>
                                        <p:tgtEl>
                                          <p:spTgt spid="3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2" fill="hold">
                      <p:stCondLst>
                        <p:cond delay="indefinite"/>
                      </p:stCondLst>
                      <p:childTnLst>
                        <p:par>
                          <p:cTn id="1423" fill="hold">
                            <p:stCondLst>
                              <p:cond delay="0"/>
                            </p:stCondLst>
                            <p:childTnLst>
                              <p:par>
                                <p:cTn id="14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6" dur="500"/>
                                        <p:tgtEl>
                                          <p:spTgt spid="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9" dur="500"/>
                                        <p:tgtEl>
                                          <p:spTgt spid="3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32" dur="500"/>
                                        <p:tgtEl>
                                          <p:spTgt spid="3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35" dur="500"/>
                                        <p:tgtEl>
                                          <p:spTgt spid="3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extShape 1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7.7—When an Aqueous Solution of Sodium Carbonate Is Added to an Aqueous Solution of Copper(II) Chloride, a White Solid Forms.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36" name="TextShape 2"/>
          <p:cNvSpPr txBox="1"/>
          <p:nvPr/>
        </p:nvSpPr>
        <p:spPr>
          <a:xfrm>
            <a:off x="380880" y="1981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Write the formulas of the reactants and Determine the ions present when each reactant dissociates.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1104840" indent="-53352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CuCl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1104840" indent="-53352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(Na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2-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 +  (Cu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Cl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Exchange the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(Na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CO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2-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(Cu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Cl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(Na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Cl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(Cu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CO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2-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36" dur="indefinite" restart="never" nodeType="tmRoot">
          <p:childTnLst>
            <p:seq>
              <p:cTn id="1437" dur="indefinite" nodeType="mainSeq">
                <p:childTnLst>
                  <p:par>
                    <p:cTn id="1438" fill="hold">
                      <p:stCondLst>
                        <p:cond delay="indefinite"/>
                      </p:stCondLst>
                      <p:childTnLst>
                        <p:par>
                          <p:cTn id="1439" fill="hold">
                            <p:stCondLst>
                              <p:cond delay="0"/>
                            </p:stCondLst>
                            <p:childTnLst>
                              <p:par>
                                <p:cTn id="14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2" dur="500"/>
                                        <p:tgtEl>
                                          <p:spTgt spid="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5" dur="500"/>
                                        <p:tgtEl>
                                          <p:spTgt spid="3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8" dur="500"/>
                                        <p:tgtEl>
                                          <p:spTgt spid="3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9" fill="hold">
                      <p:stCondLst>
                        <p:cond delay="indefinite"/>
                      </p:stCondLst>
                      <p:childTnLst>
                        <p:par>
                          <p:cTn id="1450" fill="hold">
                            <p:stCondLst>
                              <p:cond delay="0"/>
                            </p:stCondLst>
                            <p:childTnLst>
                              <p:par>
                                <p:cTn id="14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53" dur="500"/>
                                        <p:tgtEl>
                                          <p:spTgt spid="3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4" fill="hold">
                      <p:stCondLst>
                        <p:cond delay="indefinite"/>
                      </p:stCondLst>
                      <p:childTnLst>
                        <p:par>
                          <p:cTn id="1455" fill="hold">
                            <p:stCondLst>
                              <p:cond delay="0"/>
                            </p:stCondLst>
                            <p:childTnLst>
                              <p:par>
                                <p:cTn id="14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58" dur="500"/>
                                        <p:tgtEl>
                                          <p:spTgt spid="3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Shape 1"/>
          <p:cNvSpPr txBox="1"/>
          <p:nvPr/>
        </p:nvSpPr>
        <p:spPr>
          <a:xfrm>
            <a:off x="380880" y="1981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Write the formulas of the products.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Cross charges and reduce.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CuCl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CuCO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Balance the equation.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CuCl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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CuCO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8" name="TextShape 2"/>
          <p:cNvSpPr txBox="1"/>
          <p:nvPr/>
        </p:nvSpPr>
        <p:spPr>
          <a:xfrm>
            <a:off x="0" y="380880"/>
            <a:ext cx="9144000" cy="1371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7.7—When an Aqueous Solution of Sodium Carbonate Is Added to an Aqueous Solution of Copper(II) Chloride, a White Solid Forms,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59" dur="indefinite" restart="never" nodeType="tmRoot">
          <p:childTnLst>
            <p:seq>
              <p:cTn id="1460" dur="indefinite" nodeType="mainSeq">
                <p:childTnLst>
                  <p:par>
                    <p:cTn id="1461" fill="hold">
                      <p:stCondLst>
                        <p:cond delay="indefinite"/>
                      </p:stCondLst>
                      <p:childTnLst>
                        <p:par>
                          <p:cTn id="1462" fill="hold">
                            <p:stCondLst>
                              <p:cond delay="0"/>
                            </p:stCondLst>
                            <p:childTnLst>
                              <p:par>
                                <p:cTn id="14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65" dur="500"/>
                                        <p:tgtEl>
                                          <p:spTgt spid="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68" dur="500"/>
                                        <p:tgtEl>
                                          <p:spTgt spid="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71" dur="500"/>
                                        <p:tgtEl>
                                          <p:spTgt spid="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2" fill="hold">
                      <p:stCondLst>
                        <p:cond delay="indefinite"/>
                      </p:stCondLst>
                      <p:childTnLst>
                        <p:par>
                          <p:cTn id="1473" fill="hold">
                            <p:stCondLst>
                              <p:cond delay="0"/>
                            </p:stCondLst>
                            <p:childTnLst>
                              <p:par>
                                <p:cTn id="14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76" dur="500"/>
                                        <p:tgtEl>
                                          <p:spTgt spid="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79" dur="500"/>
                                        <p:tgtEl>
                                          <p:spTgt spid="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extShape 1"/>
          <p:cNvSpPr txBox="1"/>
          <p:nvPr/>
        </p:nvSpPr>
        <p:spPr>
          <a:xfrm>
            <a:off x="380880" y="2285640"/>
            <a:ext cx="8382240" cy="3809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Determine the solubility of each product. Write an 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after the insoluble products and a 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after the soluble products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NaCl is soluble.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CuCO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is insoluble.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CuCl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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CuCO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0" name="TextShape 2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7.7—When an Aqueous Solution of Sodium Carbonate Is Added to an Aqueous Solution of Copper(II) Chloride, a White Solid Forms,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80" dur="indefinite" restart="never" nodeType="tmRoot">
          <p:childTnLst>
            <p:seq>
              <p:cTn id="1481" dur="indefinite" nodeType="mainSeq">
                <p:childTnLst>
                  <p:par>
                    <p:cTn id="1482" fill="hold">
                      <p:stCondLst>
                        <p:cond delay="indefinite"/>
                      </p:stCondLst>
                      <p:childTnLst>
                        <p:par>
                          <p:cTn id="1483" fill="hold">
                            <p:stCondLst>
                              <p:cond delay="0"/>
                            </p:stCondLst>
                            <p:childTnLst>
                              <p:par>
                                <p:cTn id="14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86" dur="500"/>
                                        <p:tgtEl>
                                          <p:spTgt spid="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89" dur="500"/>
                                        <p:tgtEl>
                                          <p:spTgt spid="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92" dur="500"/>
                                        <p:tgtEl>
                                          <p:spTgt spid="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95" dur="500"/>
                                        <p:tgtEl>
                                          <p:spTgt spid="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TextShape 1"/>
          <p:cNvSpPr txBox="1"/>
          <p:nvPr/>
        </p:nvSpPr>
        <p:spPr>
          <a:xfrm>
            <a:off x="151920" y="1523880"/>
            <a:ext cx="899172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KCl(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AgNO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KCl(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AgNO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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KNO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AgCl(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CaCl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Na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S(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CaCl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2 NaCl(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CaS(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No reaction.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2" name="TextShape 2"/>
          <p:cNvSpPr txBox="1"/>
          <p:nvPr/>
        </p:nvSpPr>
        <p:spPr>
          <a:xfrm>
            <a:off x="0" y="304920"/>
            <a:ext cx="9144000" cy="7617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Practice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Predict the Products and Balance the Equation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96" dur="indefinite" restart="never" nodeType="tmRoot">
          <p:childTnLst>
            <p:seq>
              <p:cTn id="1497" dur="indefinite" nodeType="mainSeq">
                <p:childTnLst>
                  <p:par>
                    <p:cTn id="1498" fill="hold">
                      <p:stCondLst>
                        <p:cond delay="indefinite"/>
                      </p:stCondLst>
                      <p:childTnLst>
                        <p:par>
                          <p:cTn id="1499" fill="hold">
                            <p:stCondLst>
                              <p:cond delay="0"/>
                            </p:stCondLst>
                            <p:childTnLst>
                              <p:par>
                                <p:cTn id="15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02" dur="500"/>
                                        <p:tgtEl>
                                          <p:spTgt spid="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3" fill="hold">
                      <p:stCondLst>
                        <p:cond delay="indefinite"/>
                      </p:stCondLst>
                      <p:childTnLst>
                        <p:par>
                          <p:cTn id="1504" fill="hold">
                            <p:stCondLst>
                              <p:cond delay="0"/>
                            </p:stCondLst>
                            <p:childTnLst>
                              <p:par>
                                <p:cTn id="15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07" dur="500"/>
                                        <p:tgtEl>
                                          <p:spTgt spid="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8" fill="hold">
                      <p:stCondLst>
                        <p:cond delay="indefinite"/>
                      </p:stCondLst>
                      <p:childTnLst>
                        <p:par>
                          <p:cTn id="1509" fill="hold">
                            <p:stCondLst>
                              <p:cond delay="0"/>
                            </p:stCondLst>
                            <p:childTnLst>
                              <p:par>
                                <p:cTn id="15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12" dur="500"/>
                                        <p:tgtEl>
                                          <p:spTgt spid="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3" fill="hold">
                      <p:stCondLst>
                        <p:cond delay="indefinite"/>
                      </p:stCondLst>
                      <p:childTnLst>
                        <p:par>
                          <p:cTn id="1514" fill="hold">
                            <p:stCondLst>
                              <p:cond delay="0"/>
                            </p:stCondLst>
                            <p:childTnLst>
                              <p:par>
                                <p:cTn id="15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17" dur="500"/>
                                        <p:tgtEl>
                                          <p:spTgt spid="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8" fill="hold">
                      <p:stCondLst>
                        <p:cond delay="indefinite"/>
                      </p:stCondLst>
                      <p:childTnLst>
                        <p:par>
                          <p:cTn id="1519" fill="hold">
                            <p:stCondLst>
                              <p:cond delay="0"/>
                            </p:stCondLst>
                            <p:childTnLst>
                              <p:par>
                                <p:cTn id="15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22" dur="500"/>
                                        <p:tgtEl>
                                          <p:spTgt spid="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Ionic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44" name="TextShape 2"/>
          <p:cNvSpPr txBox="1"/>
          <p:nvPr/>
        </p:nvSpPr>
        <p:spPr>
          <a:xfrm>
            <a:off x="0" y="1235880"/>
            <a:ext cx="9144000" cy="4965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Equations that describe the chemicals put into the water and the product molecules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molecular equations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2 KOH(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 + Mg(NO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2 KNO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 + Mg(OH)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Equations that describe the actual dissolved species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complete ionic equations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Aqueous electrolytes are written as ions.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100000"/>
              </a:lnSpc>
              <a:spcBef>
                <a:spcPts val="7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Soluble salts, strong acids, strong bases.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Insoluble substances and nonelectrolytes written in molecule form.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100000"/>
              </a:lnSpc>
              <a:spcBef>
                <a:spcPts val="7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Solids, liquids, and gases are not dissolved, therefore, molecule form.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100000"/>
              </a:lnSpc>
              <a:spcBef>
                <a:spcPts val="808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2K</a:t>
            </a:r>
            <a:r>
              <a:rPr b="0" lang="en-US" sz="21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+1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 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+ 2OH</a:t>
            </a:r>
            <a:r>
              <a:rPr b="0" lang="en-US" sz="21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-1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+ Mg</a:t>
            </a:r>
            <a:r>
              <a:rPr b="0" lang="en-US" sz="21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+2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+ 2NO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3</a:t>
            </a:r>
            <a:r>
              <a:rPr b="0" lang="en-US" sz="21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-1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</a:t>
            </a:r>
            <a:r>
              <a:rPr b="0" lang="en-US" sz="2100" spc="-1" strike="noStrike">
                <a:solidFill>
                  <a:srgbClr val="000000"/>
                </a:solidFill>
                <a:latin typeface="Symbol"/>
                <a:ea typeface="Symbol"/>
              </a:rPr>
              <a:t>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K</a:t>
            </a:r>
            <a:r>
              <a:rPr b="0" lang="en-US" sz="21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+1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+ 2NO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3</a:t>
            </a:r>
            <a:r>
              <a:rPr b="0" lang="en-US" sz="21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-1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+ Mg(OH)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  <a:ea typeface="Noto Sans CJK SC"/>
              </a:rPr>
              <a:t>2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)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523" dur="indefinite" restart="never" nodeType="tmRoot">
          <p:childTnLst>
            <p:seq>
              <p:cTn id="1524" dur="indefinite" nodeType="mainSeq">
                <p:childTnLst>
                  <p:par>
                    <p:cTn id="1525" fill="hold">
                      <p:stCondLst>
                        <p:cond delay="indefinite"/>
                      </p:stCondLst>
                      <p:childTnLst>
                        <p:par>
                          <p:cTn id="1526" fill="hold">
                            <p:stCondLst>
                              <p:cond delay="0"/>
                            </p:stCondLst>
                            <p:childTnLst>
                              <p:par>
                                <p:cTn id="15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29" dur="500"/>
                                        <p:tgtEl>
                                          <p:spTgt spid="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0" fill="hold">
                      <p:stCondLst>
                        <p:cond delay="indefinite"/>
                      </p:stCondLst>
                      <p:childTnLst>
                        <p:par>
                          <p:cTn id="1531" fill="hold">
                            <p:stCondLst>
                              <p:cond delay="0"/>
                            </p:stCondLst>
                            <p:childTnLst>
                              <p:par>
                                <p:cTn id="15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4" dur="500"/>
                                        <p:tgtEl>
                                          <p:spTgt spid="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5" fill="hold">
                      <p:stCondLst>
                        <p:cond delay="indefinite"/>
                      </p:stCondLst>
                      <p:childTnLst>
                        <p:par>
                          <p:cTn id="1536" fill="hold">
                            <p:stCondLst>
                              <p:cond delay="0"/>
                            </p:stCondLst>
                            <p:childTnLst>
                              <p:par>
                                <p:cTn id="15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9" dur="500"/>
                                        <p:tgtEl>
                                          <p:spTgt spid="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2" dur="500"/>
                                        <p:tgtEl>
                                          <p:spTgt spid="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5" dur="500"/>
                                        <p:tgtEl>
                                          <p:spTgt spid="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8" dur="500"/>
                                        <p:tgtEl>
                                          <p:spTgt spid="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51" dur="500"/>
                                        <p:tgtEl>
                                          <p:spTgt spid="3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2" fill="hold">
                      <p:stCondLst>
                        <p:cond delay="indefinite"/>
                      </p:stCondLst>
                      <p:childTnLst>
                        <p:par>
                          <p:cTn id="1553" fill="hold">
                            <p:stCondLst>
                              <p:cond delay="0"/>
                            </p:stCondLst>
                            <p:childTnLst>
                              <p:par>
                                <p:cTn id="15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56" dur="500"/>
                                        <p:tgtEl>
                                          <p:spTgt spid="3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Shape 1"/>
          <p:cNvSpPr txBox="1"/>
          <p:nvPr/>
        </p:nvSpPr>
        <p:spPr>
          <a:xfrm>
            <a:off x="685800" y="35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Practice—Decide Whether Each of the Following Involve a Chemical Reaction.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4" name="CustomShape 2"/>
          <p:cNvSpPr/>
          <p:nvPr/>
        </p:nvSpPr>
        <p:spPr>
          <a:xfrm>
            <a:off x="0" y="1828800"/>
            <a:ext cx="7407360" cy="3526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Photosynthesis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Heating sugar until it turns black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Heating ice until it turns liquid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Digestion of food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Dissolving sugar in water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Burning of alcohol in a flambé dessert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CustomShape 3"/>
          <p:cNvSpPr/>
          <p:nvPr/>
        </p:nvSpPr>
        <p:spPr>
          <a:xfrm>
            <a:off x="3149640" y="1905120"/>
            <a:ext cx="5982840" cy="510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Yes, CO</a:t>
            </a:r>
            <a:r>
              <a:rPr b="0" lang="en-US" sz="24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and H</a:t>
            </a:r>
            <a:r>
              <a:rPr b="0" lang="en-US" sz="24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O combine into carbohydrates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CustomShape 4"/>
          <p:cNvSpPr/>
          <p:nvPr/>
        </p:nvSpPr>
        <p:spPr>
          <a:xfrm>
            <a:off x="5895720" y="2514600"/>
            <a:ext cx="31723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Yes, sugar decomposing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7" name="CustomShape 5"/>
          <p:cNvSpPr/>
          <p:nvPr/>
        </p:nvSpPr>
        <p:spPr>
          <a:xfrm>
            <a:off x="5558760" y="3048120"/>
            <a:ext cx="32608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No, molecules still same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CustomShape 6"/>
          <p:cNvSpPr/>
          <p:nvPr/>
        </p:nvSpPr>
        <p:spPr>
          <a:xfrm>
            <a:off x="3502800" y="3505320"/>
            <a:ext cx="49690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Yes, food decomposing and combining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with stomach acid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" name="CustomShape 7"/>
          <p:cNvSpPr/>
          <p:nvPr/>
        </p:nvSpPr>
        <p:spPr>
          <a:xfrm>
            <a:off x="4720320" y="4267080"/>
            <a:ext cx="32608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No, molecules still same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" name="CustomShape 8"/>
          <p:cNvSpPr/>
          <p:nvPr/>
        </p:nvSpPr>
        <p:spPr>
          <a:xfrm>
            <a:off x="1218960" y="5334120"/>
            <a:ext cx="6850080" cy="510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Yes, alcohol combining with O</a:t>
            </a:r>
            <a:r>
              <a:rPr b="0" lang="en-US" sz="24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to make CO</a:t>
            </a:r>
            <a:r>
              <a:rPr b="0" lang="en-US" sz="24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and H</a:t>
            </a:r>
            <a:r>
              <a:rPr b="0" lang="en-US" sz="24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6" dur="indefinite" restart="never" nodeType="tmRoot">
          <p:childTnLst>
            <p:seq>
              <p:cTn id="147" dur="indefinite" nodeType="mainSeq">
                <p:childTnLst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animClr clrSpc="rgb">
                                <p:cBhvr>
                                  <p:cTn id="158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5"/>
                                  </p:tgtEl>
                                  <p:attrNameLst>
                                    <p:attrName>ppt_c</p:attrName>
                                  </p:attrNameLst>
                                </p:cBhvr>
                                <p:to>
                                  <a:srgbClr val="cc66ff"/>
                                </p:to>
                              </p:animCl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animClr clrSpc="rgb">
                                <p:cBhvr>
                                  <p:cTn id="164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6"/>
                                  </p:tgtEl>
                                  <p:attrNameLst>
                                    <p:attrName>ppt_c</p:attrName>
                                  </p:attrNameLst>
                                </p:cBhvr>
                                <p:to>
                                  <a:srgbClr val="cc66ff"/>
                                </p:to>
                              </p:animCl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animClr clrSpc="rgb">
                                <p:cBhvr>
                                  <p:cTn id="170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7"/>
                                  </p:tgtEl>
                                  <p:attrNameLst>
                                    <p:attrName>ppt_c</p:attrName>
                                  </p:attrNameLst>
                                </p:cBhvr>
                                <p:to>
                                  <a:srgbClr val="cc66ff"/>
                                </p:to>
                              </p:animCl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animClr clrSpc="rgb">
                                <p:cBhvr>
                                  <p:cTn id="176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8"/>
                                  </p:tgtEl>
                                  <p:attrNameLst>
                                    <p:attrName>ppt_c</p:attrName>
                                  </p:attrNameLst>
                                </p:cBhvr>
                                <p:to>
                                  <a:srgbClr val="cc66ff"/>
                                </p:to>
                              </p:animCl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animClr clrSpc="rgb">
                                <p:cBhvr>
                                  <p:cTn id="182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9"/>
                                  </p:tgtEl>
                                  <p:attrNameLst>
                                    <p:attrName>ppt_c</p:attrName>
                                  </p:attrNameLst>
                                </p:cBhvr>
                                <p:to>
                                  <a:srgbClr val="cc66ff"/>
                                </p:to>
                              </p:animCl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Writing Complete Ionic Equations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46" name="TextShape 2"/>
          <p:cNvSpPr txBox="1"/>
          <p:nvPr/>
        </p:nvSpPr>
        <p:spPr>
          <a:xfrm>
            <a:off x="685800" y="180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Rewrite the molecular equation, but dissociate strong electrolytes into individual 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Strong electrolytes must be aqueous.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Solids, liquids, or gases cannot be electrolytes.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All soluble ionic compounds are strong electrolytes.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Strong acids are strong electrolytes.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HCl, HNO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, H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Weak acids are not written in the dissociated ion form.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Molecular compounds do not have ions, leave in the molecular form.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57" dur="indefinite" restart="never" nodeType="tmRoot">
          <p:childTnLst>
            <p:seq>
              <p:cTn id="1558" dur="indefinite" nodeType="mainSeq">
                <p:childTnLst>
                  <p:par>
                    <p:cTn id="1559" fill="hold">
                      <p:stCondLst>
                        <p:cond delay="indefinite"/>
                      </p:stCondLst>
                      <p:childTnLst>
                        <p:par>
                          <p:cTn id="1560" fill="hold">
                            <p:stCondLst>
                              <p:cond delay="0"/>
                            </p:stCondLst>
                            <p:childTnLst>
                              <p:par>
                                <p:cTn id="15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63" dur="500"/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4" fill="hold">
                      <p:stCondLst>
                        <p:cond delay="indefinite"/>
                      </p:stCondLst>
                      <p:childTnLst>
                        <p:par>
                          <p:cTn id="1565" fill="hold">
                            <p:stCondLst>
                              <p:cond delay="0"/>
                            </p:stCondLst>
                            <p:childTnLst>
                              <p:par>
                                <p:cTn id="15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68" dur="500"/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71" dur="500"/>
                                        <p:tgtEl>
                                          <p:spTgt spid="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74" dur="500"/>
                                        <p:tgtEl>
                                          <p:spTgt spid="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77" dur="500"/>
                                        <p:tgtEl>
                                          <p:spTgt spid="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80" dur="500"/>
                                        <p:tgtEl>
                                          <p:spTgt spid="3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83" dur="500"/>
                                        <p:tgtEl>
                                          <p:spTgt spid="3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86" dur="500"/>
                                        <p:tgtEl>
                                          <p:spTgt spid="3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Shape 1"/>
          <p:cNvSpPr txBox="1"/>
          <p:nvPr/>
        </p:nvSpPr>
        <p:spPr>
          <a:xfrm>
            <a:off x="60948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Ionic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48" name="TextShape 2"/>
          <p:cNvSpPr txBox="1"/>
          <p:nvPr/>
        </p:nvSpPr>
        <p:spPr>
          <a:xfrm>
            <a:off x="228240" y="1295280"/>
            <a:ext cx="8915400" cy="2286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Ions that are both reactants and products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spectator 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473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524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2K</a:t>
            </a:r>
            <a:r>
              <a:rPr b="0" lang="en-US" sz="2100" spc="-1" strike="noStrike" baseline="3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+ 2OH</a:t>
            </a:r>
            <a:r>
              <a:rPr b="0" lang="en-US" sz="2100" spc="-1" strike="noStrike" baseline="3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 + Mg</a:t>
            </a:r>
            <a:r>
              <a:rPr b="0" lang="en-US" sz="2100" spc="-1" strike="noStrike" baseline="3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 + 2NO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100" spc="-1" strike="noStrike" baseline="3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100" spc="-1" strike="noStrike">
                <a:solidFill>
                  <a:srgbClr val="000000"/>
                </a:solidFill>
                <a:latin typeface="Symbol"/>
                <a:ea typeface="Symbol"/>
              </a:rPr>
              <a:t>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US" sz="2100" spc="-1" strike="noStrike" baseline="3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 + 2NO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100" spc="-1" strike="noStrike" baseline="3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100" spc="-1" strike="noStrike">
                <a:solidFill>
                  <a:srgbClr val="000000"/>
                </a:solidFill>
                <a:latin typeface="Times New Roman"/>
              </a:rPr>
              <a:t> + Mg(OH)</a:t>
            </a:r>
            <a:r>
              <a:rPr b="0" lang="en-US" sz="21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24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9" name="CustomShape 3"/>
          <p:cNvSpPr/>
          <p:nvPr/>
        </p:nvSpPr>
        <p:spPr>
          <a:xfrm>
            <a:off x="304920" y="2362320"/>
            <a:ext cx="883800" cy="596880"/>
          </a:xfrm>
          <a:prstGeom prst="rect">
            <a:avLst/>
          </a:prstGeom>
          <a:noFill/>
          <a:ln w="1260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4"/>
          <p:cNvSpPr/>
          <p:nvPr/>
        </p:nvSpPr>
        <p:spPr>
          <a:xfrm>
            <a:off x="5181480" y="2362320"/>
            <a:ext cx="1036440" cy="596880"/>
          </a:xfrm>
          <a:prstGeom prst="rect">
            <a:avLst/>
          </a:prstGeom>
          <a:noFill/>
          <a:ln w="1260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1" name="CustomShape 5"/>
          <p:cNvSpPr/>
          <p:nvPr/>
        </p:nvSpPr>
        <p:spPr>
          <a:xfrm>
            <a:off x="3749040" y="2362320"/>
            <a:ext cx="1097280" cy="596880"/>
          </a:xfrm>
          <a:prstGeom prst="rect">
            <a:avLst/>
          </a:prstGeom>
          <a:noFill/>
          <a:ln w="12600">
            <a:solidFill>
              <a:srgbClr val="990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ustomShape 6"/>
          <p:cNvSpPr/>
          <p:nvPr/>
        </p:nvSpPr>
        <p:spPr>
          <a:xfrm>
            <a:off x="6400800" y="2362320"/>
            <a:ext cx="1097280" cy="596880"/>
          </a:xfrm>
          <a:prstGeom prst="rect">
            <a:avLst/>
          </a:prstGeom>
          <a:noFill/>
          <a:ln w="12600">
            <a:solidFill>
              <a:srgbClr val="9900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TextShape 7"/>
          <p:cNvSpPr txBox="1"/>
          <p:nvPr/>
        </p:nvSpPr>
        <p:spPr>
          <a:xfrm>
            <a:off x="274320" y="3749040"/>
            <a:ext cx="7772400" cy="2540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34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 ionic equation in which the spectator ions are removed is called a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net ionic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90000"/>
              </a:lnSpc>
              <a:spcBef>
                <a:spcPts val="34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2OH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Mg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Mg(OH)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2(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90000"/>
              </a:lnSpc>
              <a:spcBef>
                <a:spcPts val="34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587" dur="indefinite" restart="never" nodeType="tmRoot">
          <p:childTnLst>
            <p:seq>
              <p:cTn id="1588" dur="indefinite" nodeType="mainSeq">
                <p:childTnLst>
                  <p:par>
                    <p:cTn id="1589" fill="hold">
                      <p:stCondLst>
                        <p:cond delay="indefinite"/>
                      </p:stCondLst>
                      <p:childTnLst>
                        <p:par>
                          <p:cTn id="1590" fill="hold">
                            <p:stCondLst>
                              <p:cond delay="0"/>
                            </p:stCondLst>
                            <p:childTnLst>
                              <p:par>
                                <p:cTn id="15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93" dur="500"/>
                                        <p:tgtEl>
                                          <p:spTgt spid="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4" fill="hold">
                      <p:stCondLst>
                        <p:cond delay="indefinite"/>
                      </p:stCondLst>
                      <p:childTnLst>
                        <p:par>
                          <p:cTn id="1595" fill="hold">
                            <p:stCondLst>
                              <p:cond delay="0"/>
                            </p:stCondLst>
                            <p:childTnLst>
                              <p:par>
                                <p:cTn id="15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98" dur="500"/>
                                        <p:tgtEl>
                                          <p:spTgt spid="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9" fill="hold">
                      <p:stCondLst>
                        <p:cond delay="indefinite"/>
                      </p:stCondLst>
                      <p:childTnLst>
                        <p:par>
                          <p:cTn id="1600" fill="hold">
                            <p:stCondLst>
                              <p:cond delay="0"/>
                            </p:stCondLst>
                            <p:childTnLst>
                              <p:par>
                                <p:cTn id="160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03" dur="500"/>
                                        <p:tgtEl>
                                          <p:spTgt spid="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4" fill="hold">
                      <p:stCondLst>
                        <p:cond delay="indefinite"/>
                      </p:stCondLst>
                      <p:childTnLst>
                        <p:par>
                          <p:cTn id="1605" fill="hold">
                            <p:stCondLst>
                              <p:cond delay="0"/>
                            </p:stCondLst>
                            <p:childTnLst>
                              <p:par>
                                <p:cTn id="160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8" fill="hold">
                            <p:stCondLst>
                              <p:cond delay="500"/>
                            </p:stCondLst>
                            <p:childTnLst>
                              <p:par>
                                <p:cTn id="1609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1" fill="hold">
                      <p:stCondLst>
                        <p:cond delay="indefinite"/>
                      </p:stCondLst>
                      <p:childTnLst>
                        <p:par>
                          <p:cTn id="1612" fill="hold">
                            <p:stCondLst>
                              <p:cond delay="0"/>
                            </p:stCondLst>
                            <p:childTnLst>
                              <p:par>
                                <p:cTn id="16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16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8" fill="hold">
                      <p:stCondLst>
                        <p:cond delay="indefinite"/>
                      </p:stCondLst>
                      <p:childTnLst>
                        <p:par>
                          <p:cTn id="1619" fill="hold">
                            <p:stCondLst>
                              <p:cond delay="0"/>
                            </p:stCondLst>
                            <p:childTnLst>
                              <p:par>
                                <p:cTn id="16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22" dur="500"/>
                                        <p:tgtEl>
                                          <p:spTgt spid="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3" nodeType="with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1625" dur="500"/>
                                        <p:tgtEl>
                                          <p:spTgt spid="3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Writing Net Ionic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5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First, identify the spectator ions in the complete ionic equation.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Identical ions on both sides of the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Cancel out the spectator ions—the result is the net ionic equation.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26" dur="indefinite" restart="never" nodeType="tmRoot">
          <p:childTnLst>
            <p:seq>
              <p:cTn id="1627" dur="indefinite" nodeType="mainSeq">
                <p:childTnLst>
                  <p:par>
                    <p:cTn id="1628" fill="hold">
                      <p:stCondLst>
                        <p:cond delay="indefinite"/>
                      </p:stCondLst>
                      <p:childTnLst>
                        <p:par>
                          <p:cTn id="1629" fill="hold">
                            <p:stCondLst>
                              <p:cond delay="0"/>
                            </p:stCondLst>
                            <p:childTnLst>
                              <p:par>
                                <p:cTn id="16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32" dur="500"/>
                                        <p:tgtEl>
                                          <p:spTgt spid="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3" fill="hold">
                      <p:stCondLst>
                        <p:cond delay="indefinite"/>
                      </p:stCondLst>
                      <p:childTnLst>
                        <p:par>
                          <p:cTn id="1634" fill="hold">
                            <p:stCondLst>
                              <p:cond delay="0"/>
                            </p:stCondLst>
                            <p:childTnLst>
                              <p:par>
                                <p:cTn id="16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37" dur="500"/>
                                        <p:tgtEl>
                                          <p:spTgt spid="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8" fill="hold">
                      <p:stCondLst>
                        <p:cond delay="indefinite"/>
                      </p:stCondLst>
                      <p:childTnLst>
                        <p:par>
                          <p:cTn id="1639" fill="hold">
                            <p:stCondLst>
                              <p:cond delay="0"/>
                            </p:stCondLst>
                            <p:childTnLst>
                              <p:par>
                                <p:cTn id="16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42" dur="500"/>
                                        <p:tgtEl>
                                          <p:spTgt spid="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Summary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7" name="TextShape 2"/>
          <p:cNvSpPr txBox="1"/>
          <p:nvPr/>
        </p:nvSpPr>
        <p:spPr>
          <a:xfrm>
            <a:off x="685800" y="1371240"/>
            <a:ext cx="7772400" cy="472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molecular equation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a chemical equation showing the complete, neutral formulas for every compound in a reaction.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complete ionic equation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a chemical equation showing all of the species as they are actually present in solution.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net ionic equation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an equation showing only the species that actually participate in the reaction. 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643" dur="indefinite" restart="never" nodeType="tmRoot">
          <p:childTnLst>
            <p:seq>
              <p:cTn id="1644" dur="indefinite" nodeType="mainSeq">
                <p:childTnLst>
                  <p:par>
                    <p:cTn id="1645" fill="hold">
                      <p:stCondLst>
                        <p:cond delay="indefinite"/>
                      </p:stCondLst>
                      <p:childTnLst>
                        <p:par>
                          <p:cTn id="1646" fill="hold">
                            <p:stCondLst>
                              <p:cond delay="0"/>
                            </p:stCondLst>
                            <p:childTnLst>
                              <p:par>
                                <p:cTn id="16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49" dur="500"/>
                                        <p:tgtEl>
                                          <p:spTgt spid="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0" fill="hold">
                      <p:stCondLst>
                        <p:cond delay="indefinite"/>
                      </p:stCondLst>
                      <p:childTnLst>
                        <p:par>
                          <p:cTn id="1651" fill="hold">
                            <p:stCondLst>
                              <p:cond delay="0"/>
                            </p:stCondLst>
                            <p:childTnLst>
                              <p:par>
                                <p:cTn id="16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54" dur="500"/>
                                        <p:tgtEl>
                                          <p:spTgt spid="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5" fill="hold">
                      <p:stCondLst>
                        <p:cond delay="indefinite"/>
                      </p:stCondLst>
                      <p:childTnLst>
                        <p:par>
                          <p:cTn id="1656" fill="hold">
                            <p:stCondLst>
                              <p:cond delay="0"/>
                            </p:stCondLst>
                            <p:childTnLst>
                              <p:par>
                                <p:cTn id="16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59" dur="500"/>
                                        <p:tgtEl>
                                          <p:spTgt spid="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Shape 1"/>
          <p:cNvSpPr txBox="1"/>
          <p:nvPr/>
        </p:nvSpPr>
        <p:spPr>
          <a:xfrm>
            <a:off x="685800" y="30456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Practice</a:t>
            </a:r>
            <a:r>
              <a:rPr b="0" lang="en-US" sz="40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Write the Ionic and Net Ionic Equation.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9" name="TextShape 2"/>
          <p:cNvSpPr txBox="1"/>
          <p:nvPr/>
        </p:nvSpPr>
        <p:spPr>
          <a:xfrm>
            <a:off x="228240" y="1295280"/>
            <a:ext cx="8915400" cy="46483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Ba(NO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KNO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BaSO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2K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</a:rPr>
              <a:t>+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 + SO</a:t>
            </a:r>
            <a:r>
              <a:rPr b="0" lang="en-US" sz="2000" spc="-1" strike="noStrike" baseline="-25000">
                <a:solidFill>
                  <a:srgbClr val="009900"/>
                </a:solidFill>
                <a:latin typeface="Times New Roman"/>
              </a:rPr>
              <a:t>4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</a:rPr>
              <a:t>2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  <a:ea typeface="Times New Roman"/>
              </a:rPr>
              <a:t>−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 + Ba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</a:rPr>
              <a:t>2+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 + 2NO</a:t>
            </a:r>
            <a:r>
              <a:rPr b="0" lang="en-US" sz="2000" spc="-1" strike="noStrike" baseline="-25000">
                <a:solidFill>
                  <a:srgbClr val="009900"/>
                </a:solidFill>
                <a:latin typeface="Times New Roman"/>
              </a:rPr>
              <a:t>3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  <a:ea typeface="Times New Roman"/>
              </a:rPr>
              <a:t>−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 </a:t>
            </a:r>
            <a:r>
              <a:rPr b="0" lang="en-US" sz="2000" spc="-1" strike="noStrike">
                <a:solidFill>
                  <a:srgbClr val="009900"/>
                </a:solidFill>
                <a:latin typeface="Symbol"/>
                <a:ea typeface="Symbol"/>
              </a:rPr>
              <a:t>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 2K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</a:rPr>
              <a:t>+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 + 2NO</a:t>
            </a:r>
            <a:r>
              <a:rPr b="0" lang="en-US" sz="2000" spc="-1" strike="noStrike" baseline="-25000">
                <a:solidFill>
                  <a:srgbClr val="009900"/>
                </a:solidFill>
                <a:latin typeface="Times New Roman"/>
              </a:rPr>
              <a:t>3</a:t>
            </a:r>
            <a:r>
              <a:rPr b="0" lang="en-US" sz="2000" spc="-1" strike="noStrike" baseline="50000">
                <a:solidFill>
                  <a:srgbClr val="009900"/>
                </a:solidFill>
                <a:latin typeface="Times New Roman"/>
                <a:ea typeface="Times New Roman"/>
              </a:rPr>
              <a:t>−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 + BaSO</a:t>
            </a:r>
            <a:r>
              <a:rPr b="0" lang="en-US" sz="2000" spc="-1" strike="noStrike" baseline="-25000">
                <a:solidFill>
                  <a:srgbClr val="009900"/>
                </a:solidFill>
                <a:latin typeface="Times New Roman"/>
              </a:rPr>
              <a:t>4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2000" spc="-1" strike="noStrike">
                <a:solidFill>
                  <a:srgbClr val="009900"/>
                </a:solidFill>
                <a:latin typeface="Times New Roman"/>
              </a:rPr>
              <a:t>s</a:t>
            </a: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)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Ba</a:t>
            </a:r>
            <a:r>
              <a:rPr b="0" lang="en-US" sz="3200" spc="-1" strike="noStrike" baseline="50000">
                <a:solidFill>
                  <a:srgbClr val="ff0000"/>
                </a:solidFill>
                <a:latin typeface="Times New Roman"/>
              </a:rPr>
              <a:t>2+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SO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3200" spc="-1" strike="noStrike" baseline="50000">
                <a:solidFill>
                  <a:srgbClr val="ff0000"/>
                </a:solidFill>
                <a:latin typeface="Times New Roman"/>
              </a:rPr>
              <a:t>-2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r>
              <a:rPr b="0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BaSO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9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NaCl(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2Na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</a:rPr>
              <a:t>+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+ CO</a:t>
            </a:r>
            <a:r>
              <a:rPr b="0" lang="en-US" sz="1800" spc="-1" strike="noStrike" baseline="-25000">
                <a:solidFill>
                  <a:srgbClr val="009900"/>
                </a:solidFill>
                <a:latin typeface="Times New Roman"/>
              </a:rPr>
              <a:t>3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</a:rPr>
              <a:t>2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  <a:ea typeface="Times New Roman"/>
              </a:rPr>
              <a:t>−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+ 2H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</a:rPr>
              <a:t>+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+ 2 Cl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  <a:ea typeface="Times New Roman"/>
              </a:rPr>
              <a:t>−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</a:t>
            </a:r>
            <a:r>
              <a:rPr b="0" lang="en-US" sz="1800" spc="-1" strike="noStrike">
                <a:solidFill>
                  <a:srgbClr val="009900"/>
                </a:solidFill>
                <a:latin typeface="Symbol"/>
                <a:ea typeface="Symbol"/>
              </a:rPr>
              <a:t>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 2Na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</a:rPr>
              <a:t>+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+ 2Cl</a:t>
            </a:r>
            <a:r>
              <a:rPr b="0" lang="en-US" sz="1800" spc="-1" strike="noStrike" baseline="50000">
                <a:solidFill>
                  <a:srgbClr val="009900"/>
                </a:solidFill>
                <a:latin typeface="Times New Roman"/>
                <a:ea typeface="Times New Roman"/>
              </a:rPr>
              <a:t>−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aq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+ CO</a:t>
            </a:r>
            <a:r>
              <a:rPr b="0" lang="en-US" sz="1800" spc="-1" strike="noStrike" baseline="-25000">
                <a:solidFill>
                  <a:srgbClr val="009900"/>
                </a:solidFill>
                <a:latin typeface="Times New Roman"/>
              </a:rPr>
              <a:t>2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g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 + H</a:t>
            </a:r>
            <a:r>
              <a:rPr b="0" lang="en-US" sz="1800" spc="-1" strike="noStrike" baseline="-25000">
                <a:solidFill>
                  <a:srgbClr val="009900"/>
                </a:solidFill>
                <a:latin typeface="Times New Roman"/>
              </a:rPr>
              <a:t>2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O(</a:t>
            </a:r>
            <a:r>
              <a:rPr b="0" i="1" lang="en-US" sz="1800" spc="-1" strike="noStrike">
                <a:solidFill>
                  <a:srgbClr val="009900"/>
                </a:solidFill>
                <a:latin typeface="Times New Roman"/>
              </a:rPr>
              <a:t>l</a:t>
            </a:r>
            <a:r>
              <a:rPr b="0" lang="en-US" sz="1800" spc="-1" strike="noStrike">
                <a:solidFill>
                  <a:srgbClr val="009900"/>
                </a:solidFill>
                <a:latin typeface="Times New Roman"/>
              </a:rPr>
              <a:t>)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CO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3200" spc="-1" strike="noStrike" baseline="50000">
                <a:solidFill>
                  <a:srgbClr val="ff0000"/>
                </a:solidFill>
                <a:latin typeface="Times New Roman"/>
              </a:rPr>
              <a:t>-2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+ 2 H</a:t>
            </a:r>
            <a:r>
              <a:rPr b="0" lang="en-US" sz="3200" spc="-1" strike="noStrike" baseline="50000">
                <a:solidFill>
                  <a:srgbClr val="ff0000"/>
                </a:solidFill>
                <a:latin typeface="Times New Roman"/>
              </a:rPr>
              <a:t>+1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CO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 + H</a:t>
            </a:r>
            <a:r>
              <a:rPr b="0" lang="en-US" sz="32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O(</a:t>
            </a:r>
            <a:r>
              <a:rPr b="0" i="1" lang="en-US" sz="3200" spc="-1" strike="noStrike">
                <a:solidFill>
                  <a:srgbClr val="ff0000"/>
                </a:solidFill>
                <a:latin typeface="Times New Roman"/>
              </a:rPr>
              <a:t>l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1660" dur="indefinite" restart="never" nodeType="tmRoot">
          <p:childTnLst>
            <p:seq>
              <p:cTn id="1661" dur="indefinite" nodeType="mainSeq">
                <p:childTnLst>
                  <p:par>
                    <p:cTn id="1662" fill="hold">
                      <p:stCondLst>
                        <p:cond delay="indefinite"/>
                      </p:stCondLst>
                      <p:childTnLst>
                        <p:par>
                          <p:cTn id="1663" fill="hold">
                            <p:stCondLst>
                              <p:cond delay="0"/>
                            </p:stCondLst>
                            <p:childTnLst>
                              <p:par>
                                <p:cTn id="16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66" dur="500"/>
                                        <p:tgtEl>
                                          <p:spTgt spid="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7" fill="hold">
                      <p:stCondLst>
                        <p:cond delay="indefinite"/>
                      </p:stCondLst>
                      <p:childTnLst>
                        <p:par>
                          <p:cTn id="1668" fill="hold">
                            <p:stCondLst>
                              <p:cond delay="0"/>
                            </p:stCondLst>
                            <p:childTnLst>
                              <p:par>
                                <p:cTn id="16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71" dur="500"/>
                                        <p:tgtEl>
                                          <p:spTgt spid="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2" fill="hold">
                      <p:stCondLst>
                        <p:cond delay="indefinite"/>
                      </p:stCondLst>
                      <p:childTnLst>
                        <p:par>
                          <p:cTn id="1673" fill="hold">
                            <p:stCondLst>
                              <p:cond delay="0"/>
                            </p:stCondLst>
                            <p:childTnLst>
                              <p:par>
                                <p:cTn id="16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76" dur="500"/>
                                        <p:tgtEl>
                                          <p:spTgt spid="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7" fill="hold">
                      <p:stCondLst>
                        <p:cond delay="indefinite"/>
                      </p:stCondLst>
                      <p:childTnLst>
                        <p:par>
                          <p:cTn id="1678" fill="hold">
                            <p:stCondLst>
                              <p:cond delay="0"/>
                            </p:stCondLst>
                            <p:childTnLst>
                              <p:par>
                                <p:cTn id="16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81" dur="500"/>
                                        <p:tgtEl>
                                          <p:spTgt spid="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2" fill="hold">
                      <p:stCondLst>
                        <p:cond delay="indefinite"/>
                      </p:stCondLst>
                      <p:childTnLst>
                        <p:par>
                          <p:cTn id="1683" fill="hold">
                            <p:stCondLst>
                              <p:cond delay="0"/>
                            </p:stCondLst>
                            <p:childTnLst>
                              <p:par>
                                <p:cTn id="16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86" dur="500"/>
                                        <p:tgtEl>
                                          <p:spTgt spid="3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7" fill="hold">
                      <p:stCondLst>
                        <p:cond delay="indefinite"/>
                      </p:stCondLst>
                      <p:childTnLst>
                        <p:par>
                          <p:cTn id="1688" fill="hold">
                            <p:stCondLst>
                              <p:cond delay="0"/>
                            </p:stCondLst>
                            <p:childTnLst>
                              <p:par>
                                <p:cTn id="168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91" dur="500"/>
                                        <p:tgtEl>
                                          <p:spTgt spid="3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Shape 1"/>
          <p:cNvSpPr txBox="1"/>
          <p:nvPr/>
        </p:nvSpPr>
        <p:spPr>
          <a:xfrm>
            <a:off x="685800" y="266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Acid/Base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 spd="slow">
    <p:fade thruBlk="true"/>
  </p:transition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TextShape 1"/>
          <p:cNvSpPr txBox="1"/>
          <p:nvPr/>
        </p:nvSpPr>
        <p:spPr>
          <a:xfrm>
            <a:off x="609480" y="43920"/>
            <a:ext cx="7772400" cy="8384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Properties of Acids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62" name="TextShape 2"/>
          <p:cNvSpPr txBox="1"/>
          <p:nvPr/>
        </p:nvSpPr>
        <p:spPr>
          <a:xfrm>
            <a:off x="609480" y="761760"/>
            <a:ext cx="6096240" cy="5715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Sour taste..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 with “active” metals, not noble metals.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I.e., Al, Zn, Fe, but not Cu, Ag or Au.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Zn + 2 HCl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ZnCl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Corrosive.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 with carbonates, producing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Marble, baking soda, chalk, limestone.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CaCO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+ 2 HCl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CaCl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CO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 with bases to form ionic salts.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 often water.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63" name="" descr=""/>
          <p:cNvPicPr/>
          <p:nvPr/>
        </p:nvPicPr>
        <p:blipFill>
          <a:blip r:embed="rId1"/>
          <a:srcRect l="21877" t="0" r="21877" b="0"/>
          <a:stretch/>
        </p:blipFill>
        <p:spPr>
          <a:xfrm>
            <a:off x="6781680" y="838080"/>
            <a:ext cx="1943280" cy="2590920"/>
          </a:xfrm>
          <a:prstGeom prst="rect">
            <a:avLst/>
          </a:prstGeom>
          <a:ln>
            <a:noFill/>
          </a:ln>
        </p:spPr>
      </p:pic>
      <p:pic>
        <p:nvPicPr>
          <p:cNvPr id="364" name="" descr=""/>
          <p:cNvPicPr/>
          <p:nvPr/>
        </p:nvPicPr>
        <p:blipFill>
          <a:blip r:embed="rId2"/>
          <a:stretch/>
        </p:blipFill>
        <p:spPr>
          <a:xfrm>
            <a:off x="6705720" y="3733920"/>
            <a:ext cx="2205000" cy="21794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692" dur="indefinite" restart="never" nodeType="tmRoot">
          <p:childTnLst>
            <p:seq>
              <p:cTn id="1693" dur="indefinite" nodeType="mainSeq">
                <p:childTnLst>
                  <p:par>
                    <p:cTn id="1694" fill="hold">
                      <p:stCondLst>
                        <p:cond delay="indefinite"/>
                      </p:stCondLst>
                      <p:childTnLst>
                        <p:par>
                          <p:cTn id="1695" fill="hold">
                            <p:stCondLst>
                              <p:cond delay="0"/>
                            </p:stCondLst>
                            <p:childTnLst>
                              <p:par>
                                <p:cTn id="1696" nodeType="click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698" dur="500"/>
                                        <p:tgtEl>
                                          <p:spTgt spid="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9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01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02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3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05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06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7" fill="hold">
                      <p:stCondLst>
                        <p:cond delay="indefinite"/>
                      </p:stCondLst>
                      <p:childTnLst>
                        <p:par>
                          <p:cTn id="1708" fill="hold">
                            <p:stCondLst>
                              <p:cond delay="0"/>
                            </p:stCondLst>
                            <p:childTnLst>
                              <p:par>
                                <p:cTn id="1709" nodeType="click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11" dur="500"/>
                                        <p:tgtEl>
                                          <p:spTgt spid="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2" nodeType="with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14" dur="500"/>
                                        <p:tgtEl>
                                          <p:spTgt spid="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5" nodeType="with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17" dur="500"/>
                                        <p:tgtEl>
                                          <p:spTgt spid="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8" nodeType="with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20" dur="500"/>
                                        <p:tgtEl>
                                          <p:spTgt spid="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1" fill="hold">
                      <p:stCondLst>
                        <p:cond delay="indefinite"/>
                      </p:stCondLst>
                      <p:childTnLst>
                        <p:par>
                          <p:cTn id="1722" fill="hold">
                            <p:stCondLst>
                              <p:cond delay="0"/>
                            </p:stCondLst>
                            <p:childTnLst>
                              <p:par>
                                <p:cTn id="1723" nodeType="click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25" dur="500"/>
                                        <p:tgtEl>
                                          <p:spTgt spid="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6" nodeType="with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28" dur="500"/>
                                        <p:tgtEl>
                                          <p:spTgt spid="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9" nodeType="with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31" dur="500"/>
                                        <p:tgtEl>
                                          <p:spTgt spid="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2" fill="hold">
                      <p:stCondLst>
                        <p:cond delay="indefinite"/>
                      </p:stCondLst>
                      <p:childTnLst>
                        <p:par>
                          <p:cTn id="1733" fill="hold">
                            <p:stCondLst>
                              <p:cond delay="0"/>
                            </p:stCondLst>
                            <p:childTnLst>
                              <p:par>
                                <p:cTn id="1734" nodeType="click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36" dur="500"/>
                                        <p:tgtEl>
                                          <p:spTgt spid="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7" nodeType="withEffect" fill="hold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id="1739" dur="500"/>
                                        <p:tgtEl>
                                          <p:spTgt spid="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TextShape 1"/>
          <p:cNvSpPr txBox="1"/>
          <p:nvPr/>
        </p:nvSpPr>
        <p:spPr>
          <a:xfrm>
            <a:off x="609480" y="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Common Acids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366" name="Object 2"/>
          <p:cNvGraphicFramePr/>
          <p:nvPr/>
        </p:nvGraphicFramePr>
        <p:xfrm>
          <a:off x="331920" y="1068480"/>
          <a:ext cx="8716680" cy="542916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367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331920" y="1068480"/>
                    <a:ext cx="8716680" cy="54291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extShape 1"/>
          <p:cNvSpPr txBox="1"/>
          <p:nvPr/>
        </p:nvSpPr>
        <p:spPr>
          <a:xfrm>
            <a:off x="762120" y="12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Properties of Bases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69" name="TextShape 2"/>
          <p:cNvSpPr txBox="1"/>
          <p:nvPr/>
        </p:nvSpPr>
        <p:spPr>
          <a:xfrm>
            <a:off x="762120" y="1295280"/>
            <a:ext cx="7772400" cy="51818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Taste bitter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Caustic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Feel slippery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Red Litmus = blue.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React with acids to form ionic salts.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And often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70" name="" descr=""/>
          <p:cNvPicPr/>
          <p:nvPr/>
        </p:nvPicPr>
        <p:blipFill>
          <a:blip r:embed="rId1"/>
          <a:srcRect l="6555" t="0" r="6555" b="0"/>
          <a:stretch/>
        </p:blipFill>
        <p:spPr>
          <a:xfrm>
            <a:off x="6553080" y="1474920"/>
            <a:ext cx="2210040" cy="19083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740" dur="indefinite" restart="never" nodeType="tmRoot">
          <p:childTnLst>
            <p:seq>
              <p:cTn id="1741" dur="indefinite" nodeType="mainSeq">
                <p:childTnLst>
                  <p:par>
                    <p:cTn id="1742" fill="hold">
                      <p:stCondLst>
                        <p:cond delay="indefinite"/>
                      </p:stCondLst>
                      <p:childTnLst>
                        <p:par>
                          <p:cTn id="1743" fill="hold">
                            <p:stCondLst>
                              <p:cond delay="0"/>
                            </p:stCondLst>
                            <p:childTnLst>
                              <p:par>
                                <p:cTn id="17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46" dur="500"/>
                                        <p:tgtEl>
                                          <p:spTgt spid="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7" fill="hold">
                      <p:stCondLst>
                        <p:cond delay="indefinite"/>
                      </p:stCondLst>
                      <p:childTnLst>
                        <p:par>
                          <p:cTn id="1748" fill="hold">
                            <p:stCondLst>
                              <p:cond delay="0"/>
                            </p:stCondLst>
                            <p:childTnLst>
                              <p:par>
                                <p:cTn id="174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1" dur="500"/>
                                        <p:tgtEl>
                                          <p:spTgt spid="3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2" fill="hold">
                      <p:stCondLst>
                        <p:cond delay="indefinite"/>
                      </p:stCondLst>
                      <p:childTnLst>
                        <p:par>
                          <p:cTn id="1753" fill="hold">
                            <p:stCondLst>
                              <p:cond delay="0"/>
                            </p:stCondLst>
                            <p:childTnLst>
                              <p:par>
                                <p:cTn id="17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6" dur="500"/>
                                        <p:tgtEl>
                                          <p:spTgt spid="3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7" fill="hold">
                      <p:stCondLst>
                        <p:cond delay="indefinite"/>
                      </p:stCondLst>
                      <p:childTnLst>
                        <p:par>
                          <p:cTn id="1758" fill="hold">
                            <p:stCondLst>
                              <p:cond delay="0"/>
                            </p:stCondLst>
                            <p:childTnLst>
                              <p:par>
                                <p:cTn id="175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61" dur="500"/>
                                        <p:tgtEl>
                                          <p:spTgt spid="3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2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64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65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6" fill="hold">
                      <p:stCondLst>
                        <p:cond delay="indefinite"/>
                      </p:stCondLst>
                      <p:childTnLst>
                        <p:par>
                          <p:cTn id="1767" fill="hold">
                            <p:stCondLst>
                              <p:cond delay="0"/>
                            </p:stCondLst>
                            <p:childTnLst>
                              <p:par>
                                <p:cTn id="17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0" dur="500"/>
                                        <p:tgtEl>
                                          <p:spTgt spid="3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3" dur="500"/>
                                        <p:tgtEl>
                                          <p:spTgt spid="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609480" y="763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Common Bases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372" name="Object 2"/>
          <p:cNvGraphicFramePr/>
          <p:nvPr/>
        </p:nvGraphicFramePr>
        <p:xfrm>
          <a:off x="525600" y="914400"/>
          <a:ext cx="8629560" cy="551988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373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525600" y="914400"/>
                    <a:ext cx="8629560" cy="55198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TextShape 1"/>
          <p:cNvSpPr txBox="1"/>
          <p:nvPr/>
        </p:nvSpPr>
        <p:spPr>
          <a:xfrm>
            <a:off x="685800" y="152280"/>
            <a:ext cx="7772400" cy="10670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Acid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Base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75" name="TextShape 2"/>
          <p:cNvSpPr txBox="1"/>
          <p:nvPr/>
        </p:nvSpPr>
        <p:spPr>
          <a:xfrm>
            <a:off x="191880" y="1066680"/>
            <a:ext cx="8777160" cy="51055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4000"/>
          </a:bodyPr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Also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neutralization reactions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because the acid and base neutralize each other’s properties.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In the reaction of an acid with a base, the H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from the acid combines with the OH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from the base to make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cation from the base combines with the anion from the acid to make the salt.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acid + base </a:t>
            </a:r>
            <a:r>
              <a:rPr b="1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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salt + water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net ionic equation for an acid-base reaction often is: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OH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As long as the salt that forms is soluble in water.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74" dur="indefinite" restart="never" nodeType="tmRoot">
          <p:childTnLst>
            <p:seq>
              <p:cTn id="1775" dur="indefinite" nodeType="mainSeq">
                <p:childTnLst>
                  <p:par>
                    <p:cTn id="1776" fill="hold">
                      <p:stCondLst>
                        <p:cond delay="indefinite"/>
                      </p:stCondLst>
                      <p:childTnLst>
                        <p:par>
                          <p:cTn id="1777" fill="hold">
                            <p:stCondLst>
                              <p:cond delay="0"/>
                            </p:stCondLst>
                            <p:childTnLst>
                              <p:par>
                                <p:cTn id="17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80" dur="500"/>
                                        <p:tgtEl>
                                          <p:spTgt spid="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1" fill="hold">
                      <p:stCondLst>
                        <p:cond delay="indefinite"/>
                      </p:stCondLst>
                      <p:childTnLst>
                        <p:par>
                          <p:cTn id="1782" fill="hold">
                            <p:stCondLst>
                              <p:cond delay="0"/>
                            </p:stCondLst>
                            <p:childTnLst>
                              <p:par>
                                <p:cTn id="17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85" dur="500"/>
                                        <p:tgtEl>
                                          <p:spTgt spid="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6" fill="hold">
                      <p:stCondLst>
                        <p:cond delay="indefinite"/>
                      </p:stCondLst>
                      <p:childTnLst>
                        <p:par>
                          <p:cTn id="1787" fill="hold">
                            <p:stCondLst>
                              <p:cond delay="0"/>
                            </p:stCondLst>
                            <p:childTnLst>
                              <p:par>
                                <p:cTn id="17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0" dur="500"/>
                                        <p:tgtEl>
                                          <p:spTgt spid="3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1" fill="hold">
                      <p:stCondLst>
                        <p:cond delay="indefinite"/>
                      </p:stCondLst>
                      <p:childTnLst>
                        <p:par>
                          <p:cTn id="1792" fill="hold">
                            <p:stCondLst>
                              <p:cond delay="0"/>
                            </p:stCondLst>
                            <p:childTnLst>
                              <p:par>
                                <p:cTn id="17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5" dur="500"/>
                                        <p:tgtEl>
                                          <p:spTgt spid="3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6" fill="hold">
                      <p:stCondLst>
                        <p:cond delay="indefinite"/>
                      </p:stCondLst>
                      <p:childTnLst>
                        <p:par>
                          <p:cTn id="1797" fill="hold">
                            <p:stCondLst>
                              <p:cond delay="0"/>
                            </p:stCondLst>
                            <p:childTnLst>
                              <p:par>
                                <p:cTn id="17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00" dur="500"/>
                                        <p:tgtEl>
                                          <p:spTgt spid="3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1" fill="hold">
                      <p:stCondLst>
                        <p:cond delay="indefinite"/>
                      </p:stCondLst>
                      <p:childTnLst>
                        <p:par>
                          <p:cTn id="1802" fill="hold">
                            <p:stCondLst>
                              <p:cond delay="0"/>
                            </p:stCondLst>
                            <p:childTnLst>
                              <p:par>
                                <p:cTn id="18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05" dur="500"/>
                                        <p:tgtEl>
                                          <p:spTgt spid="3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6" fill="hold">
                      <p:stCondLst>
                        <p:cond delay="indefinite"/>
                      </p:stCondLst>
                      <p:childTnLst>
                        <p:par>
                          <p:cTn id="1807" fill="hold">
                            <p:stCondLst>
                              <p:cond delay="0"/>
                            </p:stCondLst>
                            <p:childTnLst>
                              <p:par>
                                <p:cTn id="18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10" dur="500"/>
                                        <p:tgtEl>
                                          <p:spTgt spid="3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13" dur="500"/>
                                        <p:tgtEl>
                                          <p:spTgt spid="3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Process for Predicting the Products of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an Acid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Base Reaction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380520" y="1295280"/>
            <a:ext cx="853452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Determine what ions each aqueous reactant has.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Exchange 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(+) ion from one reactant with (-) ion from the other.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combines with OH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to make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Balance charges of combined ions to get formula of the salt.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Balance the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Count atoms.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Determine solubility of the salt.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Use the solubility rules.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the salt is insoluble or slightly soluble, it will precipitate.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14" dur="indefinite" restart="never" nodeType="tmRoot">
          <p:childTnLst>
            <p:seq>
              <p:cTn id="1815" dur="indefinite" nodeType="mainSeq">
                <p:childTnLst>
                  <p:par>
                    <p:cTn id="1816" fill="hold">
                      <p:stCondLst>
                        <p:cond delay="indefinite"/>
                      </p:stCondLst>
                      <p:childTnLst>
                        <p:par>
                          <p:cTn id="1817" fill="hold">
                            <p:stCondLst>
                              <p:cond delay="0"/>
                            </p:stCondLst>
                            <p:childTnLst>
                              <p:par>
                                <p:cTn id="18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0" dur="500"/>
                                        <p:tgtEl>
                                          <p:spTgt spid="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1" fill="hold">
                      <p:stCondLst>
                        <p:cond delay="indefinite"/>
                      </p:stCondLst>
                      <p:childTnLst>
                        <p:par>
                          <p:cTn id="1822" fill="hold">
                            <p:stCondLst>
                              <p:cond delay="0"/>
                            </p:stCondLst>
                            <p:childTnLst>
                              <p:par>
                                <p:cTn id="18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5" dur="500"/>
                                        <p:tgtEl>
                                          <p:spTgt spid="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8" dur="500"/>
                                        <p:tgtEl>
                                          <p:spTgt spid="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1" dur="500"/>
                                        <p:tgtEl>
                                          <p:spTgt spid="3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2" fill="hold">
                      <p:stCondLst>
                        <p:cond delay="indefinite"/>
                      </p:stCondLst>
                      <p:childTnLst>
                        <p:par>
                          <p:cTn id="1833" fill="hold">
                            <p:stCondLst>
                              <p:cond delay="0"/>
                            </p:stCondLst>
                            <p:childTnLst>
                              <p:par>
                                <p:cTn id="18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6" dur="500"/>
                                        <p:tgtEl>
                                          <p:spTgt spid="3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7" fill="hold">
                      <p:stCondLst>
                        <p:cond delay="indefinite"/>
                      </p:stCondLst>
                      <p:childTnLst>
                        <p:par>
                          <p:cTn id="1838" fill="hold">
                            <p:stCondLst>
                              <p:cond delay="0"/>
                            </p:stCondLst>
                            <p:childTnLst>
                              <p:par>
                                <p:cTn id="18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1" dur="500"/>
                                        <p:tgtEl>
                                          <p:spTgt spid="3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4" dur="500"/>
                                        <p:tgtEl>
                                          <p:spTgt spid="3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5" fill="hold">
                      <p:stCondLst>
                        <p:cond delay="indefinite"/>
                      </p:stCondLst>
                      <p:childTnLst>
                        <p:par>
                          <p:cTn id="1846" fill="hold">
                            <p:stCondLst>
                              <p:cond delay="0"/>
                            </p:stCondLst>
                            <p:childTnLst>
                              <p:par>
                                <p:cTn id="18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9" dur="500"/>
                                        <p:tgtEl>
                                          <p:spTgt spid="3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52" dur="500"/>
                                        <p:tgtEl>
                                          <p:spTgt spid="3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55" dur="500"/>
                                        <p:tgtEl>
                                          <p:spTgt spid="37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TextShape 1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7.11—Write the Molecular, Ionic, and Net-Ionic Equation for the Reaction of Aqueous Nitric Acid with Aqueous Calcium Hydroxide.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79" name="TextShape 2"/>
          <p:cNvSpPr txBox="1"/>
          <p:nvPr/>
        </p:nvSpPr>
        <p:spPr>
          <a:xfrm>
            <a:off x="685800" y="1980720"/>
            <a:ext cx="7772400" cy="4038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the formulas of the reactants.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Determine the ions present when each reactant dissociates.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(H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 +  (Ca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OH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Exchange the ions, H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+1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combines with OH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to make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(Ca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OH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(Ca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56" dur="indefinite" restart="never" nodeType="tmRoot">
          <p:childTnLst>
            <p:seq>
              <p:cTn id="1857" dur="indefinite" nodeType="mainSeq">
                <p:childTnLst>
                  <p:par>
                    <p:cTn id="1858" fill="hold">
                      <p:stCondLst>
                        <p:cond delay="indefinite"/>
                      </p:stCondLst>
                      <p:childTnLst>
                        <p:par>
                          <p:cTn id="1859" fill="hold">
                            <p:stCondLst>
                              <p:cond delay="0"/>
                            </p:stCondLst>
                            <p:childTnLst>
                              <p:par>
                                <p:cTn id="186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62" dur="500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65" dur="500"/>
                                        <p:tgtEl>
                                          <p:spTgt spid="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68" dur="500"/>
                                        <p:tgtEl>
                                          <p:spTgt spid="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71" dur="500"/>
                                        <p:tgtEl>
                                          <p:spTgt spid="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2" fill="hold">
                      <p:stCondLst>
                        <p:cond delay="indefinite"/>
                      </p:stCondLst>
                      <p:childTnLst>
                        <p:par>
                          <p:cTn id="1873" fill="hold">
                            <p:stCondLst>
                              <p:cond delay="0"/>
                            </p:stCondLst>
                            <p:childTnLst>
                              <p:par>
                                <p:cTn id="18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76" dur="500"/>
                                        <p:tgtEl>
                                          <p:spTgt spid="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7" fill="hold">
                      <p:stCondLst>
                        <p:cond delay="indefinite"/>
                      </p:stCondLst>
                      <p:childTnLst>
                        <p:par>
                          <p:cTn id="1878" fill="hold">
                            <p:stCondLst>
                              <p:cond delay="0"/>
                            </p:stCondLst>
                            <p:childTnLst>
                              <p:par>
                                <p:cTn id="18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81" dur="500"/>
                                        <p:tgtEl>
                                          <p:spTgt spid="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extShape 1"/>
          <p:cNvSpPr txBox="1"/>
          <p:nvPr/>
        </p:nvSpPr>
        <p:spPr>
          <a:xfrm>
            <a:off x="380880" y="1981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Write the formula of the salt product.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Cross charges and reduce.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Balance the equation.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May be quickly balanced by matching the numbers of H and OH to make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Coefficient of the salt is always 1.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+ 2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1" name="TextShape 2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7.11—Write the Molecular, Ionic, and Net-Ionic Equation for the Reaction of Aqueous Nitric Acid with Aqueous Calcium Hydroxide,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82" dur="indefinite" restart="never" nodeType="tmRoot">
          <p:childTnLst>
            <p:seq>
              <p:cTn id="1883" dur="indefinite" nodeType="mainSeq">
                <p:childTnLst>
                  <p:par>
                    <p:cTn id="1884" fill="hold">
                      <p:stCondLst>
                        <p:cond delay="indefinite"/>
                      </p:stCondLst>
                      <p:childTnLst>
                        <p:par>
                          <p:cTn id="1885" fill="hold">
                            <p:stCondLst>
                              <p:cond delay="0"/>
                            </p:stCondLst>
                            <p:childTnLst>
                              <p:par>
                                <p:cTn id="18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88" dur="500"/>
                                        <p:tgtEl>
                                          <p:spTgt spid="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91" dur="500"/>
                                        <p:tgtEl>
                                          <p:spTgt spid="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94" dur="500"/>
                                        <p:tgtEl>
                                          <p:spTgt spid="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5" fill="hold">
                      <p:stCondLst>
                        <p:cond delay="indefinite"/>
                      </p:stCondLst>
                      <p:childTnLst>
                        <p:par>
                          <p:cTn id="1896" fill="hold">
                            <p:stCondLst>
                              <p:cond delay="0"/>
                            </p:stCondLst>
                            <p:childTnLst>
                              <p:par>
                                <p:cTn id="18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99" dur="500"/>
                                        <p:tgtEl>
                                          <p:spTgt spid="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02" dur="500"/>
                                        <p:tgtEl>
                                          <p:spTgt spid="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05" dur="500"/>
                                        <p:tgtEl>
                                          <p:spTgt spid="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08" dur="500"/>
                                        <p:tgtEl>
                                          <p:spTgt spid="3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extShape 1"/>
          <p:cNvSpPr txBox="1"/>
          <p:nvPr/>
        </p:nvSpPr>
        <p:spPr>
          <a:xfrm>
            <a:off x="380880" y="1981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Determine the solubility of the salt.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is soluble.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an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after an insoluble salt and an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after a soluble salt.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Ca(NO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+ 2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3" name="TextShape 2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7.11—Write the Molecular, Ionic, and Net-Ionic Equation for the Reaction of Aqueous Nitric Acid with Aqueous Calcium Hydroxide,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909" dur="indefinite" restart="never" nodeType="tmRoot">
          <p:childTnLst>
            <p:seq>
              <p:cTn id="1910" dur="indefinite" nodeType="mainSeq">
                <p:childTnLst>
                  <p:par>
                    <p:cTn id="1911" fill="hold">
                      <p:stCondLst>
                        <p:cond delay="indefinite"/>
                      </p:stCondLst>
                      <p:childTnLst>
                        <p:par>
                          <p:cTn id="1912" fill="hold">
                            <p:stCondLst>
                              <p:cond delay="0"/>
                            </p:stCondLst>
                            <p:childTnLst>
                              <p:par>
                                <p:cTn id="19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15" dur="500"/>
                                        <p:tgtEl>
                                          <p:spTgt spid="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18" dur="500"/>
                                        <p:tgtEl>
                                          <p:spTgt spid="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21" dur="500"/>
                                        <p:tgtEl>
                                          <p:spTgt spid="3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2" fill="hold">
                      <p:stCondLst>
                        <p:cond delay="indefinite"/>
                      </p:stCondLst>
                      <p:childTnLst>
                        <p:par>
                          <p:cTn id="1923" fill="hold">
                            <p:stCondLst>
                              <p:cond delay="0"/>
                            </p:stCondLst>
                            <p:childTnLst>
                              <p:par>
                                <p:cTn id="19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26" dur="500"/>
                                        <p:tgtEl>
                                          <p:spTgt spid="3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Shape 1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7.11—Write the Molecular, Ionic, and Net-Ionic Equation for the Reaction of Aqueous Nitric Acid with Aqueous Calcium Hydroxide,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85" name="TextShape 2"/>
          <p:cNvSpPr txBox="1"/>
          <p:nvPr/>
        </p:nvSpPr>
        <p:spPr>
          <a:xfrm>
            <a:off x="182880" y="1981080"/>
            <a:ext cx="8686800" cy="426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Dissociate all strong electrolytes to get complete ionic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a strong acid, Ca(OH)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Ca(NO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are ionic.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Not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+ 2NO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Ca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+ 2OH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+ 2NO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14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Eliminate spectator ions to get net-ionic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 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+ 2 OH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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 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OH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−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 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927" dur="indefinite" restart="never" nodeType="tmRoot">
          <p:childTnLst>
            <p:seq>
              <p:cTn id="1928" dur="indefinite" nodeType="mainSeq">
                <p:childTnLst>
                  <p:par>
                    <p:cTn id="1929" fill="hold">
                      <p:stCondLst>
                        <p:cond delay="indefinite"/>
                      </p:stCondLst>
                      <p:childTnLst>
                        <p:par>
                          <p:cTn id="1930" fill="hold">
                            <p:stCondLst>
                              <p:cond delay="0"/>
                            </p:stCondLst>
                            <p:childTnLst>
                              <p:par>
                                <p:cTn id="19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33" dur="500"/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36" dur="500"/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39" dur="500"/>
                                        <p:tgtEl>
                                          <p:spTgt spid="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0" fill="hold">
                      <p:stCondLst>
                        <p:cond delay="indefinite"/>
                      </p:stCondLst>
                      <p:childTnLst>
                        <p:par>
                          <p:cTn id="1941" fill="hold">
                            <p:stCondLst>
                              <p:cond delay="0"/>
                            </p:stCondLst>
                            <p:childTnLst>
                              <p:par>
                                <p:cTn id="19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4" dur="500"/>
                                        <p:tgtEl>
                                          <p:spTgt spid="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5" fill="hold">
                      <p:stCondLst>
                        <p:cond delay="indefinite"/>
                      </p:stCondLst>
                      <p:childTnLst>
                        <p:par>
                          <p:cTn id="1946" fill="hold">
                            <p:stCondLst>
                              <p:cond delay="0"/>
                            </p:stCondLst>
                            <p:childTnLst>
                              <p:par>
                                <p:cTn id="19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9" dur="500"/>
                                        <p:tgtEl>
                                          <p:spTgt spid="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2" dur="500"/>
                                        <p:tgtEl>
                                          <p:spTgt spid="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5" dur="500"/>
                                        <p:tgtEl>
                                          <p:spTgt spid="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Shape 1"/>
          <p:cNvSpPr txBox="1"/>
          <p:nvPr/>
        </p:nvSpPr>
        <p:spPr>
          <a:xfrm>
            <a:off x="228600" y="533160"/>
            <a:ext cx="8686800" cy="609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Practice—Complete and Balance These Acid</a:t>
            </a:r>
            <a:r>
              <a:rPr b="0" lang="en-US" sz="40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Base Reactions.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87" name="TextShape 2"/>
          <p:cNvSpPr txBox="1"/>
          <p:nvPr/>
        </p:nvSpPr>
        <p:spPr>
          <a:xfrm>
            <a:off x="216000" y="1629360"/>
            <a:ext cx="9003600" cy="4477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OH(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OH(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(NH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 + 2 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Al(OH)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Al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(SO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 + 6 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Ba(OH)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Symbol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Symbol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Symbol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BaSO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4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s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 + 2 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O(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l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 spd="slow">
    <p:fade thruBlk="true"/>
  </p:transition>
  <p:timing>
    <p:tnLst>
      <p:par>
        <p:cTn id="1956" dur="indefinite" restart="never" nodeType="tmRoot">
          <p:childTnLst>
            <p:seq>
              <p:cTn id="1957" dur="indefinite" nodeType="mainSeq">
                <p:childTnLst>
                  <p:par>
                    <p:cTn id="1958" fill="hold">
                      <p:stCondLst>
                        <p:cond delay="indefinite"/>
                      </p:stCondLst>
                      <p:childTnLst>
                        <p:par>
                          <p:cTn id="1959" fill="hold">
                            <p:stCondLst>
                              <p:cond delay="0"/>
                            </p:stCondLst>
                            <p:childTnLst>
                              <p:par>
                                <p:cTn id="196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2" dur="500"/>
                                        <p:tgtEl>
                                          <p:spTgt spid="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3" fill="hold">
                      <p:stCondLst>
                        <p:cond delay="indefinite"/>
                      </p:stCondLst>
                      <p:childTnLst>
                        <p:par>
                          <p:cTn id="1964" fill="hold">
                            <p:stCondLst>
                              <p:cond delay="0"/>
                            </p:stCondLst>
                            <p:childTnLst>
                              <p:par>
                                <p:cTn id="196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67" dur="500"/>
                                        <p:tgtEl>
                                          <p:spTgt spid="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8" fill="hold">
                      <p:stCondLst>
                        <p:cond delay="indefinite"/>
                      </p:stCondLst>
                      <p:childTnLst>
                        <p:par>
                          <p:cTn id="1969" fill="hold">
                            <p:stCondLst>
                              <p:cond delay="0"/>
                            </p:stCondLst>
                            <p:childTnLst>
                              <p:par>
                                <p:cTn id="197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72" dur="500"/>
                                        <p:tgtEl>
                                          <p:spTgt spid="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TextShape 1"/>
          <p:cNvSpPr txBox="1"/>
          <p:nvPr/>
        </p:nvSpPr>
        <p:spPr>
          <a:xfrm>
            <a:off x="685800" y="244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Gas Evolution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 spd="slow">
    <p:fade thruBlk="true"/>
  </p:transition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685800" y="1609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Gas Evolution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90" name="TextShape 2"/>
          <p:cNvSpPr txBox="1"/>
          <p:nvPr/>
        </p:nvSpPr>
        <p:spPr>
          <a:xfrm>
            <a:off x="139320" y="1142640"/>
            <a:ext cx="8915400" cy="3675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6000"/>
          </a:bodyPr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Reactions in which the driving force is the production of a material that escapes as a gas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gas evolution reactions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Some reactions form a gas directly from the ion exchange.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K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Other reactions form a gas by the decomposition of one of the ion exchange products into a gas and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K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K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91" name="" descr=""/>
          <p:cNvPicPr/>
          <p:nvPr/>
        </p:nvPicPr>
        <p:blipFill>
          <a:blip r:embed="rId1"/>
          <a:stretch/>
        </p:blipFill>
        <p:spPr>
          <a:xfrm>
            <a:off x="5486400" y="4800600"/>
            <a:ext cx="2057400" cy="18907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973" dur="indefinite" restart="never" nodeType="tmRoot">
          <p:childTnLst>
            <p:seq>
              <p:cTn id="1974" dur="indefinite" nodeType="mainSeq">
                <p:childTnLst>
                  <p:par>
                    <p:cTn id="1975" fill="hold">
                      <p:stCondLst>
                        <p:cond delay="indefinite"/>
                      </p:stCondLst>
                      <p:childTnLst>
                        <p:par>
                          <p:cTn id="1976" fill="hold">
                            <p:stCondLst>
                              <p:cond delay="0"/>
                            </p:stCondLst>
                            <p:childTnLst>
                              <p:par>
                                <p:cTn id="19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79" dur="500"/>
                                        <p:tgtEl>
                                          <p:spTgt spid="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0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82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83" dur="5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4" fill="hold">
                      <p:stCondLst>
                        <p:cond delay="indefinite"/>
                      </p:stCondLst>
                      <p:childTnLst>
                        <p:par>
                          <p:cTn id="1985" fill="hold">
                            <p:stCondLst>
                              <p:cond delay="0"/>
                            </p:stCondLst>
                            <p:childTnLst>
                              <p:par>
                                <p:cTn id="19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88" dur="500"/>
                                        <p:tgtEl>
                                          <p:spTgt spid="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9" fill="hold">
                      <p:stCondLst>
                        <p:cond delay="indefinite"/>
                      </p:stCondLst>
                      <p:childTnLst>
                        <p:par>
                          <p:cTn id="1990" fill="hold">
                            <p:stCondLst>
                              <p:cond delay="0"/>
                            </p:stCondLst>
                            <p:childTnLst>
                              <p:par>
                                <p:cTn id="19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93" dur="500"/>
                                        <p:tgtEl>
                                          <p:spTgt spid="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4" fill="hold">
                      <p:stCondLst>
                        <p:cond delay="indefinite"/>
                      </p:stCondLst>
                      <p:childTnLst>
                        <p:par>
                          <p:cTn id="1995" fill="hold">
                            <p:stCondLst>
                              <p:cond delay="0"/>
                            </p:stCondLst>
                            <p:childTnLst>
                              <p:par>
                                <p:cTn id="19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98" dur="500"/>
                                        <p:tgtEl>
                                          <p:spTgt spid="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9" fill="hold">
                      <p:stCondLst>
                        <p:cond delay="indefinite"/>
                      </p:stCondLst>
                      <p:childTnLst>
                        <p:par>
                          <p:cTn id="2000" fill="hold">
                            <p:stCondLst>
                              <p:cond delay="0"/>
                            </p:stCondLst>
                            <p:childTnLst>
                              <p:par>
                                <p:cTn id="200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03" dur="500"/>
                                        <p:tgtEl>
                                          <p:spTgt spid="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4" fill="hold">
                      <p:stCondLst>
                        <p:cond delay="indefinite"/>
                      </p:stCondLst>
                      <p:childTnLst>
                        <p:par>
                          <p:cTn id="2005" fill="hold">
                            <p:stCondLst>
                              <p:cond delay="0"/>
                            </p:stCondLst>
                            <p:childTnLst>
                              <p:par>
                                <p:cTn id="20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08" dur="500"/>
                                        <p:tgtEl>
                                          <p:spTgt spid="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685800" y="308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Compounds that Undergo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Gas Evolving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393" name="Table 2"/>
          <p:cNvGraphicFramePr/>
          <p:nvPr/>
        </p:nvGraphicFramePr>
        <p:xfrm>
          <a:off x="209880" y="1876680"/>
          <a:ext cx="8839080" cy="4070880"/>
        </p:xfrm>
        <a:graphic>
          <a:graphicData uri="http://schemas.openxmlformats.org/drawingml/2006/table">
            <a:tbl>
              <a:tblPr/>
              <a:tblGrid>
                <a:gridCol w="1401840"/>
                <a:gridCol w="1143000"/>
                <a:gridCol w="1295280"/>
                <a:gridCol w="981360"/>
                <a:gridCol w="1046160"/>
                <a:gridCol w="2971800"/>
              </a:tblGrid>
              <a:tr h="97380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Reactant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type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Reacting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with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Ion exchange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product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Decom-pose?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Gas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formed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Example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743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Metal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n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metal HS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Acid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+ 2HCl(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2KCl(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743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Metal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n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metal HCO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Acid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+ 2HCl(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2KCl(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CO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743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Metal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n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metal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HSO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Acid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+ 2HCl(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2KCl(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SO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743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(NH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n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anion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OH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KOH(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NH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KCl(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aq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NH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 + H</a:t>
                      </a:r>
                      <a:r>
                        <a:rPr b="0" lang="en-US" sz="18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O(</a:t>
                      </a:r>
                      <a:r>
                        <a:rPr b="0" i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Equations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3" name="TextShape 2"/>
          <p:cNvSpPr txBox="1"/>
          <p:nvPr/>
        </p:nvSpPr>
        <p:spPr>
          <a:xfrm>
            <a:off x="685800" y="1477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Short-hand way of describing a reaction.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Provides information about the reaction.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Formulas of reactants and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States of reactants and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Relative numbers of reactant and product molecules that are required.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Can be used to determine masses of reactants used and products that can be made.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3" dur="indefinite" restart="never" nodeType="tmRoot">
          <p:childTnLst>
            <p:seq>
              <p:cTn id="184" dur="indefinite" nodeType="mainSeq">
                <p:childTnLst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9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7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0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3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6" dur="500"/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Process for Predicting the Products of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a Gas-Evolving Reaction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95" name="TextShape 2"/>
          <p:cNvSpPr txBox="1"/>
          <p:nvPr/>
        </p:nvSpPr>
        <p:spPr>
          <a:xfrm>
            <a:off x="380520" y="1294920"/>
            <a:ext cx="8534520" cy="49532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Determine what ions each aqueous reactant has.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Exchange 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(+) ion from one reactant with (-) ion from the other.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Balance charges of combined ions to get formula of each product.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to see if either product is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to see if either product decomposes. If so, rewrite as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and a gas.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See Table 7.4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Balance the 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Determine solubility of other product in water.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009" dur="indefinite" restart="never" nodeType="tmRoot">
          <p:childTnLst>
            <p:seq>
              <p:cTn id="2010" dur="indefinite" nodeType="mainSeq">
                <p:childTnLst>
                  <p:par>
                    <p:cTn id="2011" fill="hold">
                      <p:stCondLst>
                        <p:cond delay="indefinite"/>
                      </p:stCondLst>
                      <p:childTnLst>
                        <p:par>
                          <p:cTn id="2012" fill="hold">
                            <p:stCondLst>
                              <p:cond delay="0"/>
                            </p:stCondLst>
                            <p:childTnLst>
                              <p:par>
                                <p:cTn id="20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15" dur="500"/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6" fill="hold">
                      <p:stCondLst>
                        <p:cond delay="indefinite"/>
                      </p:stCondLst>
                      <p:childTnLst>
                        <p:par>
                          <p:cTn id="2017" fill="hold">
                            <p:stCondLst>
                              <p:cond delay="0"/>
                            </p:stCondLst>
                            <p:childTnLst>
                              <p:par>
                                <p:cTn id="20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20" dur="500"/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23" dur="500"/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4" fill="hold">
                      <p:stCondLst>
                        <p:cond delay="indefinite"/>
                      </p:stCondLst>
                      <p:childTnLst>
                        <p:par>
                          <p:cTn id="2025" fill="hold">
                            <p:stCondLst>
                              <p:cond delay="0"/>
                            </p:stCondLst>
                            <p:childTnLst>
                              <p:par>
                                <p:cTn id="20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28" dur="500"/>
                                        <p:tgtEl>
                                          <p:spTgt spid="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9" fill="hold">
                      <p:stCondLst>
                        <p:cond delay="indefinite"/>
                      </p:stCondLst>
                      <p:childTnLst>
                        <p:par>
                          <p:cTn id="2030" fill="hold">
                            <p:stCondLst>
                              <p:cond delay="0"/>
                            </p:stCondLst>
                            <p:childTnLst>
                              <p:par>
                                <p:cTn id="20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33" dur="500"/>
                                        <p:tgtEl>
                                          <p:spTgt spid="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4" fill="hold">
                      <p:stCondLst>
                        <p:cond delay="indefinite"/>
                      </p:stCondLst>
                      <p:childTnLst>
                        <p:par>
                          <p:cTn id="2035" fill="hold">
                            <p:stCondLst>
                              <p:cond delay="0"/>
                            </p:stCondLst>
                            <p:childTnLst>
                              <p:par>
                                <p:cTn id="20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38" dur="500"/>
                                        <p:tgtEl>
                                          <p:spTgt spid="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41" dur="500"/>
                                        <p:tgtEl>
                                          <p:spTgt spid="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2" fill="hold">
                      <p:stCondLst>
                        <p:cond delay="indefinite"/>
                      </p:stCondLst>
                      <p:childTnLst>
                        <p:par>
                          <p:cTn id="2043" fill="hold">
                            <p:stCondLst>
                              <p:cond delay="0"/>
                            </p:stCondLst>
                            <p:childTnLst>
                              <p:par>
                                <p:cTn id="20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46" dur="500"/>
                                        <p:tgtEl>
                                          <p:spTgt spid="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7" fill="hold">
                      <p:stCondLst>
                        <p:cond delay="indefinite"/>
                      </p:stCondLst>
                      <p:childTnLst>
                        <p:par>
                          <p:cTn id="2048" fill="hold">
                            <p:stCondLst>
                              <p:cond delay="0"/>
                            </p:stCondLst>
                            <p:childTnLst>
                              <p:par>
                                <p:cTn id="204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51" dur="500"/>
                                        <p:tgtEl>
                                          <p:spTgt spid="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Shape 1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Example—When an Aqueous Solution of Sodium Sulfite Is Added to an Aqueous Solution of Nitric Acid, a Gas Evolves.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97" name="TextShape 2"/>
          <p:cNvSpPr txBox="1"/>
          <p:nvPr/>
        </p:nvSpPr>
        <p:spPr>
          <a:xfrm>
            <a:off x="380880" y="1981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Write the formulas of the reactants.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Determine the ions present when each reactant dissociates.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(Na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 +  (H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Exchange the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(Na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SO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(H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(Na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(H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SO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052" dur="indefinite" restart="never" nodeType="tmRoot">
          <p:childTnLst>
            <p:seq>
              <p:cTn id="2053" dur="indefinite" nodeType="mainSeq">
                <p:childTnLst>
                  <p:par>
                    <p:cTn id="2054" fill="hold">
                      <p:stCondLst>
                        <p:cond delay="indefinite"/>
                      </p:stCondLst>
                      <p:childTnLst>
                        <p:par>
                          <p:cTn id="2055" fill="hold">
                            <p:stCondLst>
                              <p:cond delay="0"/>
                            </p:stCondLst>
                            <p:childTnLst>
                              <p:par>
                                <p:cTn id="20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58" dur="500"/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61" dur="500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64" dur="500"/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67" dur="500"/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8" fill="hold">
                      <p:stCondLst>
                        <p:cond delay="indefinite"/>
                      </p:stCondLst>
                      <p:childTnLst>
                        <p:par>
                          <p:cTn id="2069" fill="hold">
                            <p:stCondLst>
                              <p:cond delay="0"/>
                            </p:stCondLst>
                            <p:childTnLst>
                              <p:par>
                                <p:cTn id="20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72" dur="500"/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3" fill="hold">
                      <p:stCondLst>
                        <p:cond delay="indefinite"/>
                      </p:stCondLst>
                      <p:childTnLst>
                        <p:par>
                          <p:cTn id="2074" fill="hold">
                            <p:stCondLst>
                              <p:cond delay="0"/>
                            </p:stCondLst>
                            <p:childTnLst>
                              <p:par>
                                <p:cTn id="20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77" dur="500"/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extShape 1"/>
          <p:cNvSpPr txBox="1"/>
          <p:nvPr/>
        </p:nvSpPr>
        <p:spPr>
          <a:xfrm>
            <a:off x="380520" y="1981080"/>
            <a:ext cx="8534520" cy="426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the formulas of the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Cross charges and reduce.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to see if either product is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S.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No.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to see of either product decomposes.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Yes.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decomposes into SO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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9" name="TextShape 2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Example—When an Aqueous Solution of Sodium Sulfite Is Added to an Aqueous Solution of Nitric Acid, a Gas Evolves,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078" dur="indefinite" restart="never" nodeType="tmRoot">
          <p:childTnLst>
            <p:seq>
              <p:cTn id="2079" dur="indefinite" nodeType="mainSeq">
                <p:childTnLst>
                  <p:par>
                    <p:cTn id="2080" fill="hold">
                      <p:stCondLst>
                        <p:cond delay="indefinite"/>
                      </p:stCondLst>
                      <p:childTnLst>
                        <p:par>
                          <p:cTn id="2081" fill="hold">
                            <p:stCondLst>
                              <p:cond delay="0"/>
                            </p:stCondLst>
                            <p:childTnLst>
                              <p:par>
                                <p:cTn id="20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84" dur="500"/>
                                        <p:tgtEl>
                                          <p:spTgt spid="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87" dur="500"/>
                                        <p:tgtEl>
                                          <p:spTgt spid="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8" fill="hold">
                      <p:stCondLst>
                        <p:cond delay="indefinite"/>
                      </p:stCondLst>
                      <p:childTnLst>
                        <p:par>
                          <p:cTn id="2089" fill="hold">
                            <p:stCondLst>
                              <p:cond delay="0"/>
                            </p:stCondLst>
                            <p:childTnLst>
                              <p:par>
                                <p:cTn id="20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92" dur="500"/>
                                        <p:tgtEl>
                                          <p:spTgt spid="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3" fill="hold">
                      <p:stCondLst>
                        <p:cond delay="indefinite"/>
                      </p:stCondLst>
                      <p:childTnLst>
                        <p:par>
                          <p:cTn id="2094" fill="hold">
                            <p:stCondLst>
                              <p:cond delay="0"/>
                            </p:stCondLst>
                            <p:childTnLst>
                              <p:par>
                                <p:cTn id="20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97" dur="500"/>
                                        <p:tgtEl>
                                          <p:spTgt spid="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8" fill="hold">
                      <p:stCondLst>
                        <p:cond delay="indefinite"/>
                      </p:stCondLst>
                      <p:childTnLst>
                        <p:par>
                          <p:cTn id="2099" fill="hold">
                            <p:stCondLst>
                              <p:cond delay="0"/>
                            </p:stCondLst>
                            <p:childTnLst>
                              <p:par>
                                <p:cTn id="21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02" dur="500"/>
                                        <p:tgtEl>
                                          <p:spTgt spid="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05" dur="500"/>
                                        <p:tgtEl>
                                          <p:spTgt spid="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6" fill="hold">
                      <p:stCondLst>
                        <p:cond delay="indefinite"/>
                      </p:stCondLst>
                      <p:childTnLst>
                        <p:par>
                          <p:cTn id="2107" fill="hold">
                            <p:stCondLst>
                              <p:cond delay="0"/>
                            </p:stCondLst>
                            <p:childTnLst>
                              <p:par>
                                <p:cTn id="21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10" dur="500"/>
                                        <p:tgtEl>
                                          <p:spTgt spid="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TextShape 1"/>
          <p:cNvSpPr txBox="1"/>
          <p:nvPr/>
        </p:nvSpPr>
        <p:spPr>
          <a:xfrm>
            <a:off x="304920" y="1980720"/>
            <a:ext cx="853416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Balance the equation.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6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6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) + 2 HNO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6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600" spc="-1" strike="noStrike">
                <a:solidFill>
                  <a:srgbClr val="000000"/>
                </a:solidFill>
                <a:latin typeface="Symbol"/>
                <a:ea typeface="Symbol"/>
              </a:rPr>
              <a:t>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NaNO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 + SO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6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6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6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Determine the solubility of other product.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is soluble.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an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after the insoluble products and an 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after the soluble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Na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+ 2 HNO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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NaNO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SO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1" name="TextShape 2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Example—When an Aqueous Solution of Sodium Sulfite Is Added to an Aqueous Solution of Nitric Acid, a Gas Evolves,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111" dur="indefinite" restart="never" nodeType="tmRoot">
          <p:childTnLst>
            <p:seq>
              <p:cTn id="2112" dur="indefinite" nodeType="mainSeq">
                <p:childTnLst>
                  <p:par>
                    <p:cTn id="2113" fill="hold">
                      <p:stCondLst>
                        <p:cond delay="indefinite"/>
                      </p:stCondLst>
                      <p:childTnLst>
                        <p:par>
                          <p:cTn id="2114" fill="hold">
                            <p:stCondLst>
                              <p:cond delay="0"/>
                            </p:stCondLst>
                            <p:childTnLst>
                              <p:par>
                                <p:cTn id="21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17" dur="500"/>
                                        <p:tgtEl>
                                          <p:spTgt spid="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8" fill="hold">
                      <p:stCondLst>
                        <p:cond delay="indefinite"/>
                      </p:stCondLst>
                      <p:childTnLst>
                        <p:par>
                          <p:cTn id="2119" fill="hold">
                            <p:stCondLst>
                              <p:cond delay="0"/>
                            </p:stCondLst>
                            <p:childTnLst>
                              <p:par>
                                <p:cTn id="21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22" dur="500"/>
                                        <p:tgtEl>
                                          <p:spTgt spid="4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3" fill="hold">
                      <p:stCondLst>
                        <p:cond delay="indefinite"/>
                      </p:stCondLst>
                      <p:childTnLst>
                        <p:par>
                          <p:cTn id="2124" fill="hold">
                            <p:stCondLst>
                              <p:cond delay="0"/>
                            </p:stCondLst>
                            <p:childTnLst>
                              <p:par>
                                <p:cTn id="21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27" dur="500"/>
                                        <p:tgtEl>
                                          <p:spTgt spid="4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30" dur="500"/>
                                        <p:tgtEl>
                                          <p:spTgt spid="4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33" dur="500"/>
                                        <p:tgtEl>
                                          <p:spTgt spid="4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4" fill="hold">
                      <p:stCondLst>
                        <p:cond delay="indefinite"/>
                      </p:stCondLst>
                      <p:childTnLst>
                        <p:par>
                          <p:cTn id="2135" fill="hold">
                            <p:stCondLst>
                              <p:cond delay="0"/>
                            </p:stCondLst>
                            <p:childTnLst>
                              <p:par>
                                <p:cTn id="21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38" dur="500"/>
                                        <p:tgtEl>
                                          <p:spTgt spid="4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Practice—Complete the Following Reactions.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03" name="TextShape 2"/>
          <p:cNvSpPr txBox="1"/>
          <p:nvPr/>
        </p:nvSpPr>
        <p:spPr>
          <a:xfrm>
            <a:off x="174960" y="2011680"/>
            <a:ext cx="9467640" cy="3882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PbS(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PbS(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PbSO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4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s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 + 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S(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g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Symbol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) + NaHCO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  <a:ea typeface="Symbol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Symbol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HNO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NaHCO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 </a:t>
            </a:r>
            <a:r>
              <a:rPr b="0" lang="en-US" sz="2800" spc="-1" strike="noStrike">
                <a:solidFill>
                  <a:srgbClr val="ff0000"/>
                </a:solidFill>
                <a:latin typeface="Symbol"/>
                <a:ea typeface="Symbol"/>
              </a:rPr>
              <a:t>N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aNO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aq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 + CO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g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 + H</a:t>
            </a:r>
            <a:r>
              <a:rPr b="0" lang="en-US" sz="2800" spc="-1" strike="noStrike" baseline="-25000">
                <a:solidFill>
                  <a:srgbClr val="ff0000"/>
                </a:solidFill>
                <a:latin typeface="Times New Roman"/>
                <a:ea typeface="Symbol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O(</a:t>
            </a:r>
            <a:r>
              <a:rPr b="0" i="1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l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Symbol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7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 spd="slow">
    <p:fade thruBlk="true"/>
  </p:transition>
  <p:timing>
    <p:tnLst>
      <p:par>
        <p:cTn id="2139" dur="indefinite" restart="never" nodeType="tmRoot">
          <p:childTnLst>
            <p:seq>
              <p:cTn id="2140" dur="indefinite" nodeType="mainSeq">
                <p:childTnLst>
                  <p:par>
                    <p:cTn id="2141" fill="hold">
                      <p:stCondLst>
                        <p:cond delay="indefinite"/>
                      </p:stCondLst>
                      <p:childTnLst>
                        <p:par>
                          <p:cTn id="2142" fill="hold">
                            <p:stCondLst>
                              <p:cond delay="0"/>
                            </p:stCondLst>
                            <p:childTnLst>
                              <p:par>
                                <p:cTn id="21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45" dur="500"/>
                                        <p:tgtEl>
                                          <p:spTgt spid="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6" fill="hold">
                      <p:stCondLst>
                        <p:cond delay="indefinite"/>
                      </p:stCondLst>
                      <p:childTnLst>
                        <p:par>
                          <p:cTn id="2147" fill="hold">
                            <p:stCondLst>
                              <p:cond delay="0"/>
                            </p:stCondLst>
                            <p:childTnLst>
                              <p:par>
                                <p:cTn id="214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50" dur="500"/>
                                        <p:tgtEl>
                                          <p:spTgt spid="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Oxidation Reduction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 spd="slow">
    <p:fade thruBlk="true"/>
  </p:transition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Oxidation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Reduction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06" name="TextShape 2"/>
          <p:cNvSpPr txBox="1"/>
          <p:nvPr/>
        </p:nvSpPr>
        <p:spPr>
          <a:xfrm>
            <a:off x="365760" y="1188720"/>
            <a:ext cx="5397840" cy="5212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55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Redox reactions occur when one chemical species loses one or more electrons to another.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We say that the element that loses electrons in the reaction is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oxidized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And the substance that gains electrons in the reaction is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reduced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You cannot have one without the other.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combustion, the O atoms in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are reduced, and the non-O atoms in the other material are oxidized.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07" name="" descr=""/>
          <p:cNvPicPr/>
          <p:nvPr/>
        </p:nvPicPr>
        <p:blipFill>
          <a:blip r:embed="rId1"/>
          <a:stretch/>
        </p:blipFill>
        <p:spPr>
          <a:xfrm>
            <a:off x="5763600" y="1828800"/>
            <a:ext cx="3206880" cy="34747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2151" dur="indefinite" restart="never" nodeType="tmRoot">
          <p:childTnLst>
            <p:seq>
              <p:cTn id="2152" dur="indefinite" nodeType="mainSeq">
                <p:childTnLst>
                  <p:par>
                    <p:cTn id="2153" fill="hold">
                      <p:stCondLst>
                        <p:cond delay="indefinite"/>
                      </p:stCondLst>
                      <p:childTnLst>
                        <p:par>
                          <p:cTn id="2154" fill="hold">
                            <p:stCondLst>
                              <p:cond delay="0"/>
                            </p:stCondLst>
                            <p:childTnLst>
                              <p:par>
                                <p:cTn id="21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57" dur="500"/>
                                        <p:tgtEl>
                                          <p:spTgt spid="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8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60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61" dur="500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2" fill="hold">
                      <p:stCondLst>
                        <p:cond delay="indefinite"/>
                      </p:stCondLst>
                      <p:childTnLst>
                        <p:par>
                          <p:cTn id="2163" fill="hold">
                            <p:stCondLst>
                              <p:cond delay="0"/>
                            </p:stCondLst>
                            <p:childTnLst>
                              <p:par>
                                <p:cTn id="21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66" dur="500"/>
                                        <p:tgtEl>
                                          <p:spTgt spid="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7" fill="hold">
                      <p:stCondLst>
                        <p:cond delay="indefinite"/>
                      </p:stCondLst>
                      <p:childTnLst>
                        <p:par>
                          <p:cTn id="2168" fill="hold">
                            <p:stCondLst>
                              <p:cond delay="0"/>
                            </p:stCondLst>
                            <p:childTnLst>
                              <p:par>
                                <p:cTn id="21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71" dur="500"/>
                                        <p:tgtEl>
                                          <p:spTgt spid="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2" fill="hold">
                      <p:stCondLst>
                        <p:cond delay="indefinite"/>
                      </p:stCondLst>
                      <p:childTnLst>
                        <p:par>
                          <p:cTn id="2173" fill="hold">
                            <p:stCondLst>
                              <p:cond delay="0"/>
                            </p:stCondLst>
                            <p:childTnLst>
                              <p:par>
                                <p:cTn id="21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76" dur="500"/>
                                        <p:tgtEl>
                                          <p:spTgt spid="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7" fill="hold">
                      <p:stCondLst>
                        <p:cond delay="indefinite"/>
                      </p:stCondLst>
                      <p:childTnLst>
                        <p:par>
                          <p:cTn id="2178" fill="hold">
                            <p:stCondLst>
                              <p:cond delay="0"/>
                            </p:stCondLst>
                            <p:childTnLst>
                              <p:par>
                                <p:cTn id="21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81" dur="500"/>
                                        <p:tgtEl>
                                          <p:spTgt spid="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extShape 1"/>
          <p:cNvSpPr txBox="1"/>
          <p:nvPr/>
        </p:nvSpPr>
        <p:spPr>
          <a:xfrm>
            <a:off x="0" y="3805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Reactions of Metals with Nonmetals (Oxidation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–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Reduction)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09" name="TextShape 2"/>
          <p:cNvSpPr txBox="1"/>
          <p:nvPr/>
        </p:nvSpPr>
        <p:spPr>
          <a:xfrm>
            <a:off x="457200" y="1981080"/>
            <a:ext cx="83059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Metals react with nonmetals to form ionic compounds.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metal loses electrons and becomes a cation.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metal undergoes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oxidation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nonmetal gains electrons and becomes an anion.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nonmetal undergoes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reduction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In the reaction, electrons are transferred from the metal to the nonmetal.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182" dur="indefinite" restart="never" nodeType="tmRoot">
          <p:childTnLst>
            <p:seq>
              <p:cTn id="2183" dur="indefinite" nodeType="mainSeq">
                <p:childTnLst>
                  <p:par>
                    <p:cTn id="2184" fill="hold">
                      <p:stCondLst>
                        <p:cond delay="indefinite"/>
                      </p:stCondLst>
                      <p:childTnLst>
                        <p:par>
                          <p:cTn id="2185" fill="hold">
                            <p:stCondLst>
                              <p:cond delay="0"/>
                            </p:stCondLst>
                            <p:childTnLst>
                              <p:par>
                                <p:cTn id="21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88" dur="500"/>
                                        <p:tgtEl>
                                          <p:spTgt spid="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9" fill="hold">
                      <p:stCondLst>
                        <p:cond delay="indefinite"/>
                      </p:stCondLst>
                      <p:childTnLst>
                        <p:par>
                          <p:cTn id="2190" fill="hold">
                            <p:stCondLst>
                              <p:cond delay="0"/>
                            </p:stCondLst>
                            <p:childTnLst>
                              <p:par>
                                <p:cTn id="21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93" dur="500"/>
                                        <p:tgtEl>
                                          <p:spTgt spid="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96" dur="500"/>
                                        <p:tgtEl>
                                          <p:spTgt spid="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7" fill="hold">
                      <p:stCondLst>
                        <p:cond delay="indefinite"/>
                      </p:stCondLst>
                      <p:childTnLst>
                        <p:par>
                          <p:cTn id="2198" fill="hold">
                            <p:stCondLst>
                              <p:cond delay="0"/>
                            </p:stCondLst>
                            <p:childTnLst>
                              <p:par>
                                <p:cTn id="21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01" dur="500"/>
                                        <p:tgtEl>
                                          <p:spTgt spid="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04" dur="500"/>
                                        <p:tgtEl>
                                          <p:spTgt spid="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5" fill="hold">
                      <p:stCondLst>
                        <p:cond delay="indefinite"/>
                      </p:stCondLst>
                      <p:childTnLst>
                        <p:par>
                          <p:cTn id="2206" fill="hold">
                            <p:stCondLst>
                              <p:cond delay="0"/>
                            </p:stCondLst>
                            <p:childTnLst>
                              <p:par>
                                <p:cTn id="22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09" dur="500"/>
                                        <p:tgtEl>
                                          <p:spTgt spid="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Shape 1"/>
          <p:cNvSpPr txBox="1"/>
          <p:nvPr/>
        </p:nvSpPr>
        <p:spPr>
          <a:xfrm>
            <a:off x="1143000" y="357120"/>
            <a:ext cx="6858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Ionic Compound Formation as Redox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11" name="TextShape 2"/>
          <p:cNvSpPr txBox="1"/>
          <p:nvPr/>
        </p:nvSpPr>
        <p:spPr>
          <a:xfrm>
            <a:off x="685800" y="1765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the reaction: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 + Cl</a:t>
            </a:r>
            <a:r>
              <a:rPr b="0" lang="en-US" sz="3200" spc="-1" strike="noStrike" baseline="-33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utkal"/>
                <a:ea typeface="utkal"/>
              </a:rPr>
              <a:t>→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utkal"/>
              </a:rPr>
              <a:t> MgCl</a:t>
            </a:r>
            <a:r>
              <a:rPr b="0" lang="en-US" sz="3200" spc="-1" strike="noStrike" baseline="-33000">
                <a:solidFill>
                  <a:srgbClr val="000000"/>
                </a:solidFill>
                <a:latin typeface="Times New Roman"/>
                <a:ea typeface="utkal"/>
              </a:rPr>
              <a:t>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magnesium atoms are oxidized.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Mg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+ 2 e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chlorine atoms are reduced.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 + 1 e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Cl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210" dur="indefinite" restart="never" nodeType="tmRoot">
          <p:childTnLst>
            <p:seq>
              <p:cTn id="2211" dur="indefinite" nodeType="mainSeq">
                <p:childTnLst>
                  <p:par>
                    <p:cTn id="2212" fill="hold">
                      <p:stCondLst>
                        <p:cond delay="indefinite"/>
                      </p:stCondLst>
                      <p:childTnLst>
                        <p:par>
                          <p:cTn id="2213" fill="hold">
                            <p:stCondLst>
                              <p:cond delay="0"/>
                            </p:stCondLst>
                            <p:childTnLst>
                              <p:par>
                                <p:cTn id="22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16" dur="500"/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19" dur="500"/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0" fill="hold">
                      <p:stCondLst>
                        <p:cond delay="indefinite"/>
                      </p:stCondLst>
                      <p:childTnLst>
                        <p:par>
                          <p:cTn id="2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24" dur="500"/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5" fill="hold">
                      <p:stCondLst>
                        <p:cond delay="indefinite"/>
                      </p:stCondLst>
                      <p:childTnLst>
                        <p:par>
                          <p:cTn id="2226" fill="hold">
                            <p:stCondLst>
                              <p:cond delay="0"/>
                            </p:stCondLst>
                            <p:childTnLst>
                              <p:par>
                                <p:cTn id="22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29" dur="500"/>
                                        <p:tgtEl>
                                          <p:spTgt spid="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0" fill="hold">
                      <p:stCondLst>
                        <p:cond delay="indefinite"/>
                      </p:stCondLst>
                      <p:childTnLst>
                        <p:par>
                          <p:cTn id="2231" fill="hold">
                            <p:stCondLst>
                              <p:cond delay="0"/>
                            </p:stCondLst>
                            <p:childTnLst>
                              <p:par>
                                <p:cTn id="22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34" dur="500"/>
                                        <p:tgtEl>
                                          <p:spTgt spid="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5" fill="hold">
                      <p:stCondLst>
                        <p:cond delay="indefinite"/>
                      </p:stCondLst>
                      <p:childTnLst>
                        <p:par>
                          <p:cTn id="2236" fill="hold">
                            <p:stCondLst>
                              <p:cond delay="0"/>
                            </p:stCondLst>
                            <p:childTnLst>
                              <p:par>
                                <p:cTn id="22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39" dur="500"/>
                                        <p:tgtEl>
                                          <p:spTgt spid="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Combustion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13" name="TextShape 2"/>
          <p:cNvSpPr txBox="1"/>
          <p:nvPr/>
        </p:nvSpPr>
        <p:spPr>
          <a:xfrm>
            <a:off x="380880" y="1447560"/>
            <a:ext cx="5029200" cy="3809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Reactions in which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is a reactant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combustion reactions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Combustion reactions release lots of energy. They are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exothermic.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Combustion reactions are a subclass of oxidation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–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reduction reactions.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4" name="CustomShape 3"/>
          <p:cNvSpPr/>
          <p:nvPr/>
        </p:nvSpPr>
        <p:spPr>
          <a:xfrm>
            <a:off x="1155240" y="5334120"/>
            <a:ext cx="7038000" cy="57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18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+ 25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16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+ 18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15" name="" descr=""/>
          <p:cNvPicPr/>
          <p:nvPr/>
        </p:nvPicPr>
        <p:blipFill>
          <a:blip r:embed="rId1"/>
          <a:stretch/>
        </p:blipFill>
        <p:spPr>
          <a:xfrm>
            <a:off x="5715000" y="1752480"/>
            <a:ext cx="2971800" cy="29624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2240" dur="indefinite" restart="never" nodeType="tmRoot">
          <p:childTnLst>
            <p:seq>
              <p:cTn id="2241" dur="indefinite" nodeType="mainSeq">
                <p:childTnLst>
                  <p:par>
                    <p:cTn id="2242" fill="hold">
                      <p:stCondLst>
                        <p:cond delay="indefinite"/>
                      </p:stCondLst>
                      <p:childTnLst>
                        <p:par>
                          <p:cTn id="2243" fill="hold">
                            <p:stCondLst>
                              <p:cond delay="0"/>
                            </p:stCondLst>
                            <p:childTnLst>
                              <p:par>
                                <p:cTn id="22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46" dur="500"/>
                                        <p:tgtEl>
                                          <p:spTgt spid="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7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49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50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1" fill="hold">
                      <p:stCondLst>
                        <p:cond delay="indefinite"/>
                      </p:stCondLst>
                      <p:childTnLst>
                        <p:par>
                          <p:cTn id="2252" fill="hold">
                            <p:stCondLst>
                              <p:cond delay="0"/>
                            </p:stCondLst>
                            <p:childTnLst>
                              <p:par>
                                <p:cTn id="225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55" dur="500"/>
                                        <p:tgtEl>
                                          <p:spTgt spid="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6" fill="hold">
                      <p:stCondLst>
                        <p:cond delay="indefinite"/>
                      </p:stCondLst>
                      <p:childTnLst>
                        <p:par>
                          <p:cTn id="2257" fill="hold">
                            <p:stCondLst>
                              <p:cond delay="0"/>
                            </p:stCondLst>
                            <p:childTnLst>
                              <p:par>
                                <p:cTn id="22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60" dur="500"/>
                                        <p:tgtEl>
                                          <p:spTgt spid="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1" fill="hold">
                      <p:stCondLst>
                        <p:cond delay="indefinite"/>
                      </p:stCondLst>
                      <p:childTnLst>
                        <p:par>
                          <p:cTn id="2262" fill="hold">
                            <p:stCondLst>
                              <p:cond delay="0"/>
                            </p:stCondLst>
                            <p:childTnLst>
                              <p:par>
                                <p:cTn id="226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265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Conservation of Mass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5" name="TextShape 2"/>
          <p:cNvSpPr txBox="1"/>
          <p:nvPr/>
        </p:nvSpPr>
        <p:spPr>
          <a:xfrm>
            <a:off x="685800" y="14284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Matter cannot be created or destroyed.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Therefore, the total mass cannot change.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And the total mass of the reactants will be the same as the total mass of the products.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a chemical reaction, all the atoms present at the beginning are still present at the end.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all the atoms are still there, then the mass will not change.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07" dur="indefinite" restart="never" nodeType="tmRoot">
          <p:childTnLst>
            <p:seq>
              <p:cTn id="208" dur="indefinite" nodeType="mainSeq">
                <p:childTnLst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3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6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9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4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7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Combustion as Redox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17" name="TextShape 2"/>
          <p:cNvSpPr txBox="1"/>
          <p:nvPr/>
        </p:nvSpPr>
        <p:spPr>
          <a:xfrm>
            <a:off x="685800" y="1261080"/>
            <a:ext cx="8092440" cy="5139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the following reaction: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 Mg(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2 MgO(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magnesium atoms are oxidized.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Mg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Mg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+ 2 e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oxygen atoms are reduced.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+ 2 e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266" dur="indefinite" restart="never" nodeType="tmRoot">
          <p:childTnLst>
            <p:seq>
              <p:cTn id="2267" dur="indefinite" nodeType="mainSeq">
                <p:childTnLst>
                  <p:par>
                    <p:cTn id="2268" fill="hold">
                      <p:stCondLst>
                        <p:cond delay="indefinite"/>
                      </p:stCondLst>
                      <p:childTnLst>
                        <p:par>
                          <p:cTn id="2269" fill="hold">
                            <p:stCondLst>
                              <p:cond delay="0"/>
                            </p:stCondLst>
                            <p:childTnLst>
                              <p:par>
                                <p:cTn id="22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72" dur="500"/>
                                        <p:tgtEl>
                                          <p:spTgt spid="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3" fill="hold">
                      <p:stCondLst>
                        <p:cond delay="indefinite"/>
                      </p:stCondLst>
                      <p:childTnLst>
                        <p:par>
                          <p:cTn id="2274" fill="hold">
                            <p:stCondLst>
                              <p:cond delay="0"/>
                            </p:stCondLst>
                            <p:childTnLst>
                              <p:par>
                                <p:cTn id="22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77" dur="500"/>
                                        <p:tgtEl>
                                          <p:spTgt spid="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8" fill="hold">
                      <p:stCondLst>
                        <p:cond delay="indefinite"/>
                      </p:stCondLst>
                      <p:childTnLst>
                        <p:par>
                          <p:cTn id="2279" fill="hold">
                            <p:stCondLst>
                              <p:cond delay="0"/>
                            </p:stCondLst>
                            <p:childTnLst>
                              <p:par>
                                <p:cTn id="22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82" dur="500"/>
                                        <p:tgtEl>
                                          <p:spTgt spid="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3" fill="hold">
                      <p:stCondLst>
                        <p:cond delay="indefinite"/>
                      </p:stCondLst>
                      <p:childTnLst>
                        <p:par>
                          <p:cTn id="2284" fill="hold">
                            <p:stCondLst>
                              <p:cond delay="0"/>
                            </p:stCondLst>
                            <p:childTnLst>
                              <p:par>
                                <p:cTn id="22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87" dur="500"/>
                                        <p:tgtEl>
                                          <p:spTgt spid="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8" fill="hold">
                      <p:stCondLst>
                        <p:cond delay="indefinite"/>
                      </p:stCondLst>
                      <p:childTnLst>
                        <p:par>
                          <p:cTn id="2289" fill="hold">
                            <p:stCondLst>
                              <p:cond delay="0"/>
                            </p:stCondLst>
                            <p:childTnLst>
                              <p:par>
                                <p:cTn id="22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92" dur="500"/>
                                        <p:tgtEl>
                                          <p:spTgt spid="4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3" fill="hold">
                      <p:stCondLst>
                        <p:cond delay="indefinite"/>
                      </p:stCondLst>
                      <p:childTnLst>
                        <p:par>
                          <p:cTn id="2294" fill="hold">
                            <p:stCondLst>
                              <p:cond delay="0"/>
                            </p:stCondLst>
                            <p:childTnLst>
                              <p:par>
                                <p:cTn id="22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97" dur="500"/>
                                        <p:tgtEl>
                                          <p:spTgt spid="4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Combustion as Redox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19" name="TextShape 2"/>
          <p:cNvSpPr txBox="1"/>
          <p:nvPr/>
        </p:nvSpPr>
        <p:spPr>
          <a:xfrm>
            <a:off x="228240" y="1143000"/>
            <a:ext cx="8915400" cy="5074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Even though the following reaction does not involve ion formation, electrons are still transferred.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carbon atoms are oxidized.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+4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+ 8 e</a:t>
            </a:r>
            <a:r>
              <a:rPr b="0" lang="en-US" sz="28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These are not charges, they are called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oxidation numbers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but they help us see the electron transfer.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oxygen atoms are reduced.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+ 2 e</a:t>
            </a:r>
            <a:r>
              <a:rPr b="0" lang="en-US" sz="28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8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298" dur="indefinite" restart="never" nodeType="tmRoot">
          <p:childTnLst>
            <p:seq>
              <p:cTn id="2299" dur="indefinite" nodeType="mainSeq">
                <p:childTnLst>
                  <p:par>
                    <p:cTn id="2300" fill="hold">
                      <p:stCondLst>
                        <p:cond delay="indefinite"/>
                      </p:stCondLst>
                      <p:childTnLst>
                        <p:par>
                          <p:cTn id="2301" fill="hold">
                            <p:stCondLst>
                              <p:cond delay="0"/>
                            </p:stCondLst>
                            <p:childTnLst>
                              <p:par>
                                <p:cTn id="23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04" dur="500"/>
                                        <p:tgtEl>
                                          <p:spTgt spid="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5" fill="hold">
                      <p:stCondLst>
                        <p:cond delay="indefinite"/>
                      </p:stCondLst>
                      <p:childTnLst>
                        <p:par>
                          <p:cTn id="2306" fill="hold">
                            <p:stCondLst>
                              <p:cond delay="0"/>
                            </p:stCondLst>
                            <p:childTnLst>
                              <p:par>
                                <p:cTn id="23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09" dur="500"/>
                                        <p:tgtEl>
                                          <p:spTgt spid="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0" fill="hold">
                      <p:stCondLst>
                        <p:cond delay="indefinite"/>
                      </p:stCondLst>
                      <p:childTnLst>
                        <p:par>
                          <p:cTn id="2311" fill="hold">
                            <p:stCondLst>
                              <p:cond delay="0"/>
                            </p:stCondLst>
                            <p:childTnLst>
                              <p:par>
                                <p:cTn id="23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14" dur="500"/>
                                        <p:tgtEl>
                                          <p:spTgt spid="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5" fill="hold">
                      <p:stCondLst>
                        <p:cond delay="indefinite"/>
                      </p:stCondLst>
                      <p:childTnLst>
                        <p:par>
                          <p:cTn id="2316" fill="hold">
                            <p:stCondLst>
                              <p:cond delay="0"/>
                            </p:stCondLst>
                            <p:childTnLst>
                              <p:par>
                                <p:cTn id="23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19" dur="500"/>
                                        <p:tgtEl>
                                          <p:spTgt spid="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22" dur="500"/>
                                        <p:tgtEl>
                                          <p:spTgt spid="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3" fill="hold">
                      <p:stCondLst>
                        <p:cond delay="indefinite"/>
                      </p:stCondLst>
                      <p:childTnLst>
                        <p:par>
                          <p:cTn id="2324" fill="hold">
                            <p:stCondLst>
                              <p:cond delay="0"/>
                            </p:stCondLst>
                            <p:childTnLst>
                              <p:par>
                                <p:cTn id="23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27" dur="500"/>
                                        <p:tgtEl>
                                          <p:spTgt spid="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8" fill="hold">
                      <p:stCondLst>
                        <p:cond delay="indefinite"/>
                      </p:stCondLst>
                      <p:childTnLst>
                        <p:par>
                          <p:cTn id="2329" fill="hold">
                            <p:stCondLst>
                              <p:cond delay="0"/>
                            </p:stCondLst>
                            <p:childTnLst>
                              <p:par>
                                <p:cTn id="23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32" dur="500"/>
                                        <p:tgtEl>
                                          <p:spTgt spid="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extShape 1"/>
          <p:cNvSpPr txBox="1"/>
          <p:nvPr/>
        </p:nvSpPr>
        <p:spPr>
          <a:xfrm>
            <a:off x="685800" y="12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Recognizing Redox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21" name="TextShape 2"/>
          <p:cNvSpPr txBox="1"/>
          <p:nvPr/>
        </p:nvSpPr>
        <p:spPr>
          <a:xfrm>
            <a:off x="228600" y="1218960"/>
            <a:ext cx="861048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Any reaction where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is a reactant or a product is a redox reaction.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Any reaction between a metal and a nonmetal is redox.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Any reaction where electrons are transferred is redox.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When a free element gets combined into a compound, it will be either oxidized or reduced.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When a metal cation changes its charge, it will be either oxidized if its charge increases or reduced if its charge decreases.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CuCl(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FeCl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FeCl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CuCl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333" dur="indefinite" restart="never" nodeType="tmRoot">
          <p:childTnLst>
            <p:seq>
              <p:cTn id="2334" dur="indefinite" nodeType="mainSeq">
                <p:childTnLst>
                  <p:par>
                    <p:cTn id="2335" fill="hold">
                      <p:stCondLst>
                        <p:cond delay="indefinite"/>
                      </p:stCondLst>
                      <p:childTnLst>
                        <p:par>
                          <p:cTn id="2336" fill="hold">
                            <p:stCondLst>
                              <p:cond delay="0"/>
                            </p:stCondLst>
                            <p:childTnLst>
                              <p:par>
                                <p:cTn id="23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39" dur="500"/>
                                        <p:tgtEl>
                                          <p:spTgt spid="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0" fill="hold">
                      <p:stCondLst>
                        <p:cond delay="indefinite"/>
                      </p:stCondLst>
                      <p:childTnLst>
                        <p:par>
                          <p:cTn id="2341" fill="hold">
                            <p:stCondLst>
                              <p:cond delay="0"/>
                            </p:stCondLst>
                            <p:childTnLst>
                              <p:par>
                                <p:cTn id="23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44" dur="500"/>
                                        <p:tgtEl>
                                          <p:spTgt spid="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5" fill="hold">
                      <p:stCondLst>
                        <p:cond delay="indefinite"/>
                      </p:stCondLst>
                      <p:childTnLst>
                        <p:par>
                          <p:cTn id="2346" fill="hold">
                            <p:stCondLst>
                              <p:cond delay="0"/>
                            </p:stCondLst>
                            <p:childTnLst>
                              <p:par>
                                <p:cTn id="23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49" dur="500"/>
                                        <p:tgtEl>
                                          <p:spTgt spid="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52" dur="500"/>
                                        <p:tgtEl>
                                          <p:spTgt spid="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55" dur="500"/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58" dur="500"/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61" dur="500"/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Practice—Decide Whether Each of the Following Reactions Is a Redox Reaction.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23" name="TextShape 2"/>
          <p:cNvSpPr txBox="1"/>
          <p:nvPr/>
        </p:nvSpPr>
        <p:spPr>
          <a:xfrm>
            <a:off x="316080" y="1662480"/>
            <a:ext cx="8592480" cy="463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2720" indent="-342720">
              <a:lnSpc>
                <a:spcPct val="115000"/>
              </a:lnSpc>
              <a:spcBef>
                <a:spcPts val="697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 Al(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+ 3 Br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AlBr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598"/>
              </a:spcBef>
            </a:pPr>
            <a:r>
              <a:rPr b="1" lang="en-US" sz="2400" spc="-1" strike="noStrike">
                <a:solidFill>
                  <a:srgbClr val="c9211e"/>
                </a:solidFill>
                <a:latin typeface="Times New Roman"/>
              </a:rPr>
              <a:t>Yes, metal + nonmetal</a:t>
            </a:r>
            <a:r>
              <a:rPr b="0" lang="en-US" sz="2400" spc="-1" strike="noStrike">
                <a:solidFill>
                  <a:srgbClr val="c9211e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697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+ 2 HCl(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CaCl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598"/>
              </a:spcBef>
            </a:pPr>
            <a:r>
              <a:rPr b="1" lang="en-US" sz="2400" spc="-1" strike="noStrike">
                <a:solidFill>
                  <a:srgbClr val="c9211e"/>
                </a:solidFill>
                <a:latin typeface="Times New Roman"/>
              </a:rPr>
              <a:t>No, this is a gas evolving reaction.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697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Fe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C(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2 Fe(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+ 3 CO(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598"/>
              </a:spcBef>
            </a:pPr>
            <a:r>
              <a:rPr b="1" lang="en-US" sz="2400" spc="-1" strike="noStrike">
                <a:solidFill>
                  <a:srgbClr val="c9211e"/>
                </a:solidFill>
                <a:latin typeface="Times New Roman"/>
              </a:rPr>
              <a:t>Yes, the Fe is reduced and the C gets combined.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697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+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l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aq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15000"/>
              </a:lnSpc>
              <a:spcBef>
                <a:spcPts val="598"/>
              </a:spcBef>
            </a:pPr>
            <a:r>
              <a:rPr b="1" lang="en-US" sz="2400" spc="-1" strike="noStrike">
                <a:solidFill>
                  <a:srgbClr val="c9211e"/>
                </a:solidFill>
                <a:latin typeface="Times New Roman"/>
              </a:rPr>
              <a:t>Yes, O</a:t>
            </a:r>
            <a:r>
              <a:rPr b="1" lang="en-US" sz="2400" spc="-1" strike="noStrike" baseline="-25000">
                <a:solidFill>
                  <a:srgbClr val="c9211e"/>
                </a:solidFill>
                <a:latin typeface="Times New Roman"/>
              </a:rPr>
              <a:t>2</a:t>
            </a:r>
            <a:r>
              <a:rPr b="1" lang="en-US" sz="2400" spc="-1" strike="noStrike">
                <a:solidFill>
                  <a:srgbClr val="c9211e"/>
                </a:solidFill>
                <a:latin typeface="Times New Roman"/>
              </a:rPr>
              <a:t> reactant.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  <p:timing>
    <p:tnLst>
      <p:par>
        <p:cTn id="2362" dur="indefinite" restart="never" nodeType="tmRoot">
          <p:childTnLst>
            <p:seq>
              <p:cTn id="2363" dur="indefinite" nodeType="mainSeq">
                <p:childTnLst>
                  <p:par>
                    <p:cTn id="2364" fill="hold">
                      <p:stCondLst>
                        <p:cond delay="indefinite"/>
                      </p:stCondLst>
                      <p:childTnLst>
                        <p:par>
                          <p:cTn id="2365" fill="hold">
                            <p:stCondLst>
                              <p:cond delay="0"/>
                            </p:stCondLst>
                            <p:childTnLst>
                              <p:par>
                                <p:cTn id="23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68" dur="500"/>
                                        <p:tgtEl>
                                          <p:spTgt spid="4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9" fill="hold">
                      <p:stCondLst>
                        <p:cond delay="indefinite"/>
                      </p:stCondLst>
                      <p:childTnLst>
                        <p:par>
                          <p:cTn id="2370" fill="hold">
                            <p:stCondLst>
                              <p:cond delay="0"/>
                            </p:stCondLst>
                            <p:childTnLst>
                              <p:par>
                                <p:cTn id="23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73" dur="500"/>
                                        <p:tgtEl>
                                          <p:spTgt spid="4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4" fill="hold">
                      <p:stCondLst>
                        <p:cond delay="indefinite"/>
                      </p:stCondLst>
                      <p:childTnLst>
                        <p:par>
                          <p:cTn id="2375" fill="hold">
                            <p:stCondLst>
                              <p:cond delay="0"/>
                            </p:stCondLst>
                            <p:childTnLst>
                              <p:par>
                                <p:cTn id="23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78" dur="500"/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9" fill="hold">
                      <p:stCondLst>
                        <p:cond delay="indefinite"/>
                      </p:stCondLst>
                      <p:childTnLst>
                        <p:par>
                          <p:cTn id="2380" fill="hold">
                            <p:stCondLst>
                              <p:cond delay="0"/>
                            </p:stCondLst>
                            <p:childTnLst>
                              <p:par>
                                <p:cTn id="238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3" dur="500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Classifying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>
        <p:fade thruBlk="true"/>
      </p:transition>
    </mc:Choice>
    <mc:Fallback>
      <p:transition spd="slow">
        <p:fade thruBlk="true"/>
      </p:transition>
    </mc:Fallback>
  </mc:AlternateContent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TextShape 1"/>
          <p:cNvSpPr txBox="1"/>
          <p:nvPr/>
        </p:nvSpPr>
        <p:spPr>
          <a:xfrm>
            <a:off x="685800" y="6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Classifying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26" name="TextShape 2"/>
          <p:cNvSpPr txBox="1"/>
          <p:nvPr/>
        </p:nvSpPr>
        <p:spPr>
          <a:xfrm>
            <a:off x="533520" y="1216800"/>
            <a:ext cx="8153280" cy="1828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One way is based on the process that happens.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Precipitation, neutralization, formation of a gas, or transfer of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27" name="" descr=""/>
          <p:cNvPicPr/>
          <p:nvPr/>
        </p:nvPicPr>
        <p:blipFill>
          <a:blip r:embed="rId1"/>
          <a:stretch/>
        </p:blipFill>
        <p:spPr>
          <a:xfrm>
            <a:off x="706680" y="2854080"/>
            <a:ext cx="7582320" cy="37148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2384" dur="indefinite" restart="never" nodeType="tmRoot">
          <p:childTnLst>
            <p:seq>
              <p:cTn id="2385" dur="indefinite" nodeType="mainSeq">
                <p:childTnLst>
                  <p:par>
                    <p:cTn id="2386" fill="hold">
                      <p:stCondLst>
                        <p:cond delay="indefinite"/>
                      </p:stCondLst>
                      <p:childTnLst>
                        <p:par>
                          <p:cTn id="2387" fill="hold">
                            <p:stCondLst>
                              <p:cond delay="0"/>
                            </p:stCondLst>
                            <p:childTnLst>
                              <p:par>
                                <p:cTn id="23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90" dur="500"/>
                                        <p:tgtEl>
                                          <p:spTgt spid="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95" dur="500"/>
                                        <p:tgtEl>
                                          <p:spTgt spid="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TextShape 1"/>
          <p:cNvSpPr txBox="1"/>
          <p:nvPr/>
        </p:nvSpPr>
        <p:spPr>
          <a:xfrm>
            <a:off x="685800" y="12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Classifying Reactions,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29" name="TextShape 2"/>
          <p:cNvSpPr txBox="1"/>
          <p:nvPr/>
        </p:nvSpPr>
        <p:spPr>
          <a:xfrm>
            <a:off x="685800" y="998640"/>
            <a:ext cx="7772400" cy="106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Another scheme classifies reactions by what the atoms do.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430" name="Table 3"/>
          <p:cNvGraphicFramePr/>
          <p:nvPr/>
        </p:nvGraphicFramePr>
        <p:xfrm>
          <a:off x="1447920" y="2209680"/>
          <a:ext cx="6247800" cy="2438280"/>
        </p:xfrm>
        <a:graphic>
          <a:graphicData uri="http://schemas.openxmlformats.org/drawingml/2006/table">
            <a:tbl>
              <a:tblPr/>
              <a:tblGrid>
                <a:gridCol w="3124080"/>
                <a:gridCol w="3124080"/>
              </a:tblGrid>
              <a:tr h="4597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Type of reaction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 equation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732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Synthesis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 + B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AB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69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Decomposition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AB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A + B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304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Displacement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 + BC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AC + B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7160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Double displacement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AB + CD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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AD + CB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431" name="" descr=""/>
          <p:cNvPicPr/>
          <p:nvPr/>
        </p:nvPicPr>
        <p:blipFill>
          <a:blip r:embed="rId1"/>
          <a:stretch/>
        </p:blipFill>
        <p:spPr>
          <a:xfrm>
            <a:off x="1600200" y="4800600"/>
            <a:ext cx="5943600" cy="2057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2396" dur="indefinite" restart="never" nodeType="tmRoot">
          <p:childTnLst>
            <p:seq>
              <p:cTn id="2397" dur="indefinite" nodeType="mainSeq">
                <p:childTnLst>
                  <p:par>
                    <p:cTn id="2398" fill="hold">
                      <p:stCondLst>
                        <p:cond delay="indefinite"/>
                      </p:stCondLst>
                      <p:childTnLst>
                        <p:par>
                          <p:cTn id="2399" fill="hold">
                            <p:stCondLst>
                              <p:cond delay="0"/>
                            </p:stCondLst>
                            <p:childTnLst>
                              <p:par>
                                <p:cTn id="24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02" dur="500"/>
                                        <p:tgtEl>
                                          <p:spTgt spid="4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3" nodeType="with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2405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08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09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TextShape 1"/>
          <p:cNvSpPr txBox="1"/>
          <p:nvPr/>
        </p:nvSpPr>
        <p:spPr>
          <a:xfrm>
            <a:off x="762120" y="248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Synthesis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33" name="TextShape 2"/>
          <p:cNvSpPr txBox="1"/>
          <p:nvPr/>
        </p:nvSpPr>
        <p:spPr>
          <a:xfrm>
            <a:off x="380520" y="1388160"/>
            <a:ext cx="8610840" cy="5181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Also known as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composition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or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combination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reactions.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Two (or more) reactants combine together to make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one product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Simpler substances combining together.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34" name="Formula 3"/>
              <p:cNvSpPr txBox="1"/>
              <p:nvPr/>
            </p:nvSpPr>
            <p:spPr>
              <a:xfrm>
                <a:off x="2749680" y="4160520"/>
                <a:ext cx="4050720" cy="1691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CO</m:t>
                        </m:r>
                        <m:r>
                          <m:t xml:space="preserve">+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→</m:t>
                        </m:r>
                        <m:r>
                          <m:t xml:space="preserve">2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CO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  <m:e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Mg</m:t>
                        </m:r>
                        <m:r>
                          <m:t xml:space="preserve">+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→</m:t>
                        </m:r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MgO</m:t>
                        </m:r>
                      </m:e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HgI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+</m:t>
                        </m:r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KI</m:t>
                        </m:r>
                        <m:r>
                          <m:t xml:space="preserve">→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K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HgI</m:t>
                            </m:r>
                          </m:e>
                          <m:sub>
                            <m:r>
                              <m:t xml:space="preserve">4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2410" dur="indefinite" restart="never" nodeType="tmRoot">
          <p:childTnLst>
            <p:seq>
              <p:cTn id="2411" dur="indefinite" nodeType="mainSeq">
                <p:childTnLst>
                  <p:par>
                    <p:cTn id="2412" fill="hold">
                      <p:stCondLst>
                        <p:cond delay="indefinite"/>
                      </p:stCondLst>
                      <p:childTnLst>
                        <p:par>
                          <p:cTn id="2413" fill="hold">
                            <p:stCondLst>
                              <p:cond delay="0"/>
                            </p:stCondLst>
                            <p:childTnLst>
                              <p:par>
                                <p:cTn id="24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16" dur="500"/>
                                        <p:tgtEl>
                                          <p:spTgt spid="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7" fill="hold">
                      <p:stCondLst>
                        <p:cond delay="indefinite"/>
                      </p:stCondLst>
                      <p:childTnLst>
                        <p:par>
                          <p:cTn id="2418" fill="hold">
                            <p:stCondLst>
                              <p:cond delay="0"/>
                            </p:stCondLst>
                            <p:childTnLst>
                              <p:par>
                                <p:cTn id="24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21" dur="500"/>
                                        <p:tgtEl>
                                          <p:spTgt spid="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24" dur="500"/>
                                        <p:tgtEl>
                                          <p:spTgt spid="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5" fill="hold">
                      <p:stCondLst>
                        <p:cond delay="indefinite"/>
                      </p:stCondLst>
                      <p:childTnLst>
                        <p:par>
                          <p:cTn id="2426" fill="hold">
                            <p:stCondLst>
                              <p:cond delay="0"/>
                            </p:stCondLst>
                            <p:childTnLst>
                              <p:par>
                                <p:cTn id="2427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2429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Decomposition Reactions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36" name="TextShape 2"/>
          <p:cNvSpPr txBox="1"/>
          <p:nvPr/>
        </p:nvSpPr>
        <p:spPr>
          <a:xfrm>
            <a:off x="685800" y="1424160"/>
            <a:ext cx="7772400" cy="25146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large molecule is broken apart into smaller molecules or its elements.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Caused by addition of energy into the molecule.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Have only one reactant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, make 2 or more products.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 algn="ctr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37" name="Formula 3"/>
              <p:cNvSpPr txBox="1"/>
              <p:nvPr/>
            </p:nvSpPr>
            <p:spPr>
              <a:xfrm>
                <a:off x="1322640" y="3941640"/>
                <a:ext cx="6029280" cy="2084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2 FeCl</m:t>
                            </m:r>
                          </m:e>
                          <m:sub>
                            <m:r>
                              <m:t xml:space="preserve">3</m:t>
                            </m:r>
                          </m:sub>
                        </m:sSub>
                        <m:r>
                          <m:t xml:space="preserve">(</m:t>
                        </m:r>
                        <m:r>
                          <m:t xml:space="preserve">s</m:t>
                        </m:r>
                        <m:r>
                          <m:t xml:space="preserve">)</m:t>
                        </m:r>
                        <m:acc>
                          <m:accPr>
                            <m:chr m:val="⃗"/>
                          </m:acc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elec  </m:t>
                            </m:r>
                          </m:e>
                        </m:acc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2 FeCl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(</m:t>
                        </m:r>
                        <m:r>
                          <m:t xml:space="preserve">l</m:t>
                        </m:r>
                        <m:r>
                          <m:t xml:space="preserve">)</m:t>
                        </m:r>
                        <m:r>
                          <m:t xml:space="preserve">+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Cl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2 HgO</m:t>
                        </m:r>
                        <m:r>
                          <m:t xml:space="preserve">(</m:t>
                        </m:r>
                        <m:r>
                          <m:t xml:space="preserve">s</m:t>
                        </m:r>
                        <m:r>
                          <m:t xml:space="preserve">)</m:t>
                        </m:r>
                        <m:acc>
                          <m:accPr>
                            <m:chr m:val="⃗"/>
                          </m:acc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 Δ    </m:t>
                            </m:r>
                          </m:e>
                        </m:acc>
                        <m:r>
                          <m:rPr>
                            <m:lit/>
                            <m:nor/>
                          </m:rPr>
                          <m:t xml:space="preserve"> 2 Hg</m:t>
                        </m:r>
                        <m:r>
                          <m:t xml:space="preserve">(</m:t>
                        </m:r>
                        <m:r>
                          <m:t xml:space="preserve">l</m:t>
                        </m:r>
                        <m:r>
                          <m:t xml:space="preserve">)</m:t>
                        </m:r>
                        <m:r>
                          <m:t xml:space="preserve">+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2 O</m:t>
                            </m:r>
                          </m:e>
                          <m:sub>
                            <m:r>
                              <m:t xml:space="preserve">3</m:t>
                            </m:r>
                          </m:sub>
                        </m:sSub>
                        <m:acc>
                          <m:accPr>
                            <m:chr m:val="⃗"/>
                          </m:acc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 hυ  </m:t>
                            </m:r>
                          </m:e>
                        </m:acc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3 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2430" dur="indefinite" restart="never" nodeType="tmRoot">
          <p:childTnLst>
            <p:seq>
              <p:cTn id="2431" dur="indefinite" nodeType="mainSeq">
                <p:childTnLst>
                  <p:par>
                    <p:cTn id="2432" fill="hold">
                      <p:stCondLst>
                        <p:cond delay="indefinite"/>
                      </p:stCondLst>
                      <p:childTnLst>
                        <p:par>
                          <p:cTn id="2433" fill="hold">
                            <p:stCondLst>
                              <p:cond delay="0"/>
                            </p:stCondLst>
                            <p:childTnLst>
                              <p:par>
                                <p:cTn id="24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36" dur="500"/>
                                        <p:tgtEl>
                                          <p:spTgt spid="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39" dur="500"/>
                                        <p:tgtEl>
                                          <p:spTgt spid="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0" fill="hold">
                      <p:stCondLst>
                        <p:cond delay="indefinite"/>
                      </p:stCondLst>
                      <p:childTnLst>
                        <p:par>
                          <p:cTn id="2441" fill="hold">
                            <p:stCondLst>
                              <p:cond delay="0"/>
                            </p:stCondLst>
                            <p:childTnLst>
                              <p:par>
                                <p:cTn id="24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44" dur="500"/>
                                        <p:tgtEl>
                                          <p:spTgt spid="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5" fill="hold">
                      <p:stCondLst>
                        <p:cond delay="indefinite"/>
                      </p:stCondLst>
                      <p:childTnLst>
                        <p:par>
                          <p:cTn id="2446" fill="hold">
                            <p:stCondLst>
                              <p:cond delay="0"/>
                            </p:stCondLst>
                            <p:childTnLst>
                              <p:par>
                                <p:cTn id="2447" nodeType="clickEffect" fill="hold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id="2449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TextShape 1"/>
          <p:cNvSpPr txBox="1"/>
          <p:nvPr/>
        </p:nvSpPr>
        <p:spPr>
          <a:xfrm>
            <a:off x="685800" y="10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Decomposition of Water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39" name="Formula 2"/>
              <p:cNvSpPr txBox="1"/>
              <p:nvPr/>
            </p:nvSpPr>
            <p:spPr>
              <a:xfrm>
                <a:off x="2057400" y="1271880"/>
                <a:ext cx="5410080" cy="701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2 H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O</m:t>
                    </m:r>
                    <m:r>
                      <m:t xml:space="preserve">(</m:t>
                    </m:r>
                    <m:r>
                      <m:t xml:space="preserve">l</m:t>
                    </m:r>
                    <m:r>
                      <m:t xml:space="preserve">)</m:t>
                    </m:r>
                    <m:acc>
                      <m:accPr>
                        <m:chr m:val="⃗"/>
                      </m:accPr>
                      <m:e>
                        <m:r>
                          <m:rPr>
                            <m:lit/>
                            <m:nor/>
                          </m:rPr>
                          <m:t xml:space="preserve">elec</m:t>
                        </m:r>
                      </m:e>
                    </m:acc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2 H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(</m:t>
                    </m:r>
                    <m:r>
                      <m:t xml:space="preserve">g</m:t>
                    </m:r>
                    <m:r>
                      <m:t xml:space="preserve">)</m:t>
                    </m:r>
                    <m:r>
                      <m:t xml:space="preserve">+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O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r>
                      <m:t xml:space="preserve">(</m:t>
                    </m:r>
                    <m:r>
                      <m:t xml:space="preserve">g</m:t>
                    </m:r>
                    <m:r>
                      <m:t xml:space="preserve">)</m:t>
                    </m:r>
                  </m:oMath>
                </a14:m>
              </a:p>
            </p:txBody>
          </p:sp>
        </mc:Choice>
        <mc:Fallback/>
      </mc:AlternateContent>
      <p:pic>
        <p:nvPicPr>
          <p:cNvPr id="440" name="" descr=""/>
          <p:cNvPicPr/>
          <p:nvPr/>
        </p:nvPicPr>
        <p:blipFill>
          <a:blip r:embed="rId1"/>
          <a:stretch/>
        </p:blipFill>
        <p:spPr>
          <a:xfrm>
            <a:off x="3581280" y="2286000"/>
            <a:ext cx="2041560" cy="39243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2109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2004-09-27T10:53:03Z</dcterms:created>
  <dc:creator>Roy Kennedy</dc:creator>
  <dc:description/>
  <dc:language>en-US</dc:language>
  <cp:lastModifiedBy/>
  <dcterms:modified xsi:type="dcterms:W3CDTF">2022-08-21T12:53:24Z</dcterms:modified>
  <cp:revision>268</cp:revision>
  <dc:subject/>
  <dc:title>Introductory Chemistry, 2nd Edition Nivaldo Tro</dc:title>
</cp:coreProperties>
</file>